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4" r:id="rId2"/>
    <p:sldId id="319" r:id="rId3"/>
    <p:sldId id="282" r:id="rId4"/>
    <p:sldId id="296" r:id="rId5"/>
    <p:sldId id="306" r:id="rId6"/>
    <p:sldId id="286" r:id="rId7"/>
    <p:sldId id="298" r:id="rId8"/>
    <p:sldId id="302" r:id="rId9"/>
    <p:sldId id="347" r:id="rId10"/>
    <p:sldId id="346" r:id="rId11"/>
    <p:sldId id="326" r:id="rId12"/>
    <p:sldId id="327" r:id="rId13"/>
    <p:sldId id="330" r:id="rId14"/>
    <p:sldId id="348" r:id="rId15"/>
    <p:sldId id="328" r:id="rId16"/>
    <p:sldId id="329" r:id="rId17"/>
    <p:sldId id="284" r:id="rId18"/>
    <p:sldId id="321" r:id="rId19"/>
    <p:sldId id="320" r:id="rId20"/>
    <p:sldId id="357" r:id="rId21"/>
    <p:sldId id="331" r:id="rId22"/>
    <p:sldId id="332" r:id="rId23"/>
    <p:sldId id="333" r:id="rId24"/>
    <p:sldId id="349" r:id="rId25"/>
    <p:sldId id="353" r:id="rId26"/>
    <p:sldId id="335" r:id="rId27"/>
    <p:sldId id="336" r:id="rId28"/>
    <p:sldId id="337" r:id="rId29"/>
    <p:sldId id="350" r:id="rId30"/>
    <p:sldId id="351" r:id="rId31"/>
    <p:sldId id="340" r:id="rId32"/>
    <p:sldId id="352" r:id="rId33"/>
    <p:sldId id="354" r:id="rId34"/>
    <p:sldId id="343" r:id="rId35"/>
    <p:sldId id="344" r:id="rId36"/>
    <p:sldId id="355" r:id="rId37"/>
    <p:sldId id="345" r:id="rId38"/>
    <p:sldId id="364" r:id="rId39"/>
    <p:sldId id="361" r:id="rId40"/>
    <p:sldId id="362" r:id="rId41"/>
    <p:sldId id="363" r:id="rId42"/>
    <p:sldId id="359" r:id="rId43"/>
    <p:sldId id="356" r:id="rId44"/>
    <p:sldId id="360" r:id="rId45"/>
    <p:sldId id="365" r:id="rId46"/>
    <p:sldId id="366" r:id="rId47"/>
  </p:sldIdLst>
  <p:sldSz cx="12192000" cy="6858000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26100"/>
    <a:srgbClr val="DA5D00"/>
    <a:srgbClr val="5B9BD5"/>
    <a:srgbClr val="C05200"/>
    <a:srgbClr val="023F72"/>
    <a:srgbClr val="FF6E00"/>
    <a:srgbClr val="006600"/>
    <a:srgbClr val="4343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2244" autoAdjust="0"/>
  </p:normalViewPr>
  <p:slideViewPr>
    <p:cSldViewPr snapToGrid="0">
      <p:cViewPr varScale="1">
        <p:scale>
          <a:sx n="90" d="100"/>
          <a:sy n="90" d="100"/>
        </p:scale>
        <p:origin x="1134" y="150"/>
      </p:cViewPr>
      <p:guideLst>
        <p:guide orient="horz" pos="2092"/>
        <p:guide pos="3840"/>
      </p:guideLst>
    </p:cSldViewPr>
  </p:slideViewPr>
  <p:outlineViewPr>
    <p:cViewPr>
      <p:scale>
        <a:sx n="33" d="100"/>
        <a:sy n="33" d="100"/>
      </p:scale>
      <p:origin x="0" y="-251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4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6.69566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3-06T02:08:01.074"/>
    </inkml:context>
    <inkml:brush xml:id="br0">
      <inkml:brushProperty name="width" value="0.25" units="cm"/>
      <inkml:brushProperty name="height" value="0.5" units="cm"/>
      <inkml:brushProperty name="color" value="#FF0000"/>
      <inkml:brushProperty name="tip" value="rectangle"/>
      <inkml:brushProperty name="rasterOp" value="maskPen"/>
      <inkml:brushProperty name="fitToCurve" value="1"/>
    </inkml:brush>
  </inkml:definitions>
  <inkml:trace contextRef="#ctx0" brushRef="#br0">467 331 0,'51'0'266,"1"0"-250,52 0-1,0 0 16,-52 0 1,51 0-17,-51 0 1,52 0 15,-1 0-15,-51 0-1,52 0 1,-52 0 0,0 0-1,51-35-15,-51 35 16,0-36 0,0 36-1,0 0 1,-1 0-1,53 0-15,-104-35 16,104 35 0,-52-36-1,103 36 1,-103 0 0,0 0-1,51-35 1,1 35-1,0 0-15,-52 0 16,51-36 0,1 36-1,-52 0-15,0 0 16,-1 0-16,53 0 16,-52 0-1,0 0 1,52 0-1,-53 0 1,53 0 0,0 0 15,-1 0-31,1 0 0,52 0 16,-53 0-1,1 0 1,0 0-1,-53 0 1,53 0 0,0 0-1,-1 0-15,1 0 16,52 0 0,-1 0-1,-103 0 1,52 0-1,-1 0-15,1 0 16,0 0 0,-1 0-1,1 0 1,0 0-16,-1 0 16,53 0-1,-1 0 1,1 0-1,-1 0 1,1 0 0,-1 0-1,-51 0 1,0 0-16,51 0 16,-51-35-1,51 35 1,53 0-1,-53 0 1,-51 0 0,-52 0-1,51 0 1,1 0 0,0 0-16,-52 0 31,103 0-31,-51 0 15,0 0-15,-53 0 16,1 0 0,0 0-1,0 0 17,-52 35-17,52-35 32,-104 0 16,-52 0-48,-51 0 1,51 36-1,0-36 1,1 0-16,-1 0 31,0 0-31,52 0 16,-51 0 0,-1 0-1,0 35-15,-51-35 16,103 0-1,-52 0 1,1 0 0,-1 0-1,0 0 1,1 0-16,51 0 16,0 0-1,0 0 16,-51 0-15,-1 0 0,52 0-1,-52 0-15,1 36 16,-105-36 0,105 35-1,-53 36 1,1-71-1,51 35 1,-52 1 0,53-1-1,-53-35-15,53 0 16,-53 0 0,1 36-16,-105-36 15,-51 35 1,156 1-1,-1-2 1,53-34 0,-1 36-1,-51 0 1,51-1 0,-52 1-16,1-1 31,-104 35-16,155-70-15,-52 0 16,53 36 0,-53-1-1,1-35 1,51 36-16,0-36 16,1 0-1,-1 35-15,0 0 16,1-35-1,-1 0 1,52 36 0,0-36-1,-51 35 1,51-35 0,0 0-16,0 0 15,0 36 1,-51-36-1,-1 0-15,52 0 16,0 0 15,1 0-15,-1 0-16,0 0 16,0 0-1,0 0 1,0 0-1,0 0-15,1 0 16,-1 0 0,-52 0-1,52 0 17,0 0-1,1 0-16,51 35 64,103-35-17,1 0-62,51 0 16,53 0-1,-1 0 1,104 0-16,-52 0 16,52-35-1,-103-1 1,-1 36-1,104-35 1,-52-1 0,104 1-1,52 0 1,-156-1-16,-103 1 16,-53 35-16,1-36 15,0 36 1,103-35-1,-103 35 1,51 0 0,1 0-16,-53 0 15,53-35 1,-1 35 0,53 0 15,-53-35-31,104 35 15,-51-36 1,-53 36 0,-51 0-1,-52 0 1,51 0-16,1 0 16,52 0-1,-1 0 1,1 0-1,-1 0-15,1 36 16,-1-36 0,1 0-1,51 70 1,0 1 0,53 0-16,-105-36 15,-103 0 1,103 1-16,-51-1 15,52-35 1,-1 36 0,-51-1 15,-1-35-31,1 0 16,-52 0-1,52 0 1,-53 0 15,1 0 0,0 0 1,0 0 46,0 0-47,0 0 16,-1 0-32,1 0 17,0 0-17,52 0 17,-52 0-17,-52-35 32,51 35-16,-51-36 32,-51 36-48,-105-35 1,-155-1 0,0 36-16,-52-35 15,156 35 1,51 0 0,1 0-1,51 0-15,-51 0 16,-1 0-1,1 0 1,51 35 0,-103-35-1,103 36-15,0-1 16,1-35 0,-1 36-1,0-36 1,1 0-1,-1 35 1,0 1 0,1-36-1,-1 0 1,0 35 0,-51 0-16,51 1 15,-103-36 1,51 0-1,-51 35-15,51-35 16,53 36 15,-53-36-15,1 35-16,-53 36 16,1-71-1,51 71 1,1-36-16,-1 1 15,-155-1 1,0 36 0,52-36-1,-104 36 1,52-36-16,156-35 16,51 35-1,-51-35 1,51 36-1,0-36 1,-51 0 0,51 0-1,-51 0-15,51 0 16,52 0 0,-52 0-1,53 0 1,-53 0-1,0-36-15,52 36 16,-51 0 0,51 0-1,0 0 1,-52-35 0,1 35-1,51-35-15,-52 35 16,52 0-1,-103-35 1,103 35 0,0 0-1,0 0 17,0 0 30,1 0 1,-1 0-48,0-36 1,0 36 31,156 0 109,-1 0-140,1 0-16,0 0 0,51-35 15,-51 35 1,52 0-1,-1-36 1,1-34 0,103 70-1,-52-71 1,-51 35-16,-1 1 16,1-1-1,-53 36 1,105-35-1,-53 0 1,52-36 0,-51 71-16,-52-36 15,51 1 1,-51 35 0,0-35-1,-1 35 1,1-71-16,155 0 15,0 35 1,0 1 0,-155 0-1,0-1 1,-1 36 0,1 0-1,-52 0-15,52 0 16,51 0-1,-51 0 1,103 0 0,-51 0-16,-53 36 15,53-1 1,103-35 0,-52 35-1,-51 36 1,103 0-16,-103-71 15,-105 36 1,105-36 0,-52 0-1,103 35 17,52-35-32,104 0 0,0 0 15,-104 0 1,-103 35-1,-1-35 1,1 0 0,-1 0-1,1 0-15,-53 0 16,1 0 0,0 0-1,-1 0 1,-51 0-1,104 36-15,51-36 32,-52 35-17,53 1 1,-105-36-16,1 35 16,-52-35-1,0 0 1,0 0-1,0 35 1,-1-35 31,-51 36 0,0-1-16,-311 1-15,-311 70-1,-103-71 1,310 36 0,52-35-16,208-36 15,-1 0 1,0 0-1,-51 0 1,-156 0 0,-51 0-16,-1 0 15,0 0 1,104 0 0,0 35-1,104-35-15,51 0 16,53 0-1,-53 0 1,52 0 0,1 0-16,-1 0 15,0 0 17,1 0-17,-1 0 1,0 0-16,-51 0 15,-104 0 1,0 0 0,51 35-1,1-35-15,51 0 16,1 35 0,51-35-1,0 0 1,1 36-16,-1-36 31,52 36-15,-51-1-1,-53 1 1,1-2 0,-1 37-1,52-35-15,1-1 16,-1 1-1,52-1 1,0 36 0,-103-71-1,51 71-15,52-71 16,-51 35 0,-53 1-1,104-1 1,1-35-1,-1 0 17,0 0-17,0 35-15,0-35 16,0 0 15,0 0-15,1 0 15,102 0 63,105-35-79,-52 0-15,103-1 16,156-70 0,0 35-1,-104 36 1,-104-1 0,1 1-1,-1 35-15,1-36 16,155-35-16,104 37 15,-1-37 1,1 35 0,-104 36-1,-104-36-15,1 36 32,51-35-17,-52 35-15,52-35 16,53 35-1,-105 0 1,-52 0 0,-51-35-16,52 35 15,-1 0 1,-51 0 0,51 0-1,-51 0 1,51 0-16,-51 0 15,0-36 1,103 36 0,-51-35-1,103 35 1,0-36 0,-52 36-1,-51 0-15,-1 0 16,-51 0-1,0-35 1,51 35 0,1-35 15,-1 35-31,-51 0 0,51 0 16,-103 0-1,0 0 16,0 0-15,0 0 0,51 0-16,-51 0 15,52 0 1,0 0 0,-1 0-1,1 0 1,-52 0-16,0 0 15,-1 0 1,1 0 15,0 0 1,-104 35 155,-155 36-171,-156 35-1,-155 0 17,-52 1-32,-1-2 15,157-34-15,51 0 16,52 0-1,52-36 1,-1 1 0,105-1-1,-208 1 1,104-36 0,52 35-1,-53-35-15,-51 0 16,0 0 15,156 0-31,-1 0 16,1 0-1,-1 0 1,1 0-16,-1 0 16,-51 0-16,51 0 15,1 0 1,-1 0-1,1-35 1,51 35 0,0 0-1,1 0 1,-105 0 0,53 0-16,-1 0 15,-51 0 1,52 0-1,-1 0 1,1 35 0,51 0-16,0-35 15,52 36 1,1-36 0,51 35 15,-104 1-31,0-1 15,1 0 1,-1 1 0,52-36-1,-52 0 1,1 0 0,51 35-1,-52-35-15,52 0 31,52 36-15,-52-36-16,1 0 47,154 0 78,53 0-109,51-36-16,1-35 15,-53 1 1,156 34-1,52-35 1,-52 1-16,-52 70 31,-52-36-31,-51 1 16,-52-1 0,51 1-1,53-1-15,-53 36 16,156-35-1,-155 0 1,-1 35 0,1 0-1,-53 0 1,1 0 0,-52 0-1,103 0-15,-51 0 16,103 35-1,-51-35 1,-1 0 0,-51 0-1,51 0 1,1 0-16,0 0 16,51 0-16,52-35 15,-155-1 1,-1 36-1,1-35 1,52-1-16,-53 36 31,53-35-15,-1 35-16,-51 0 16,51 0-1,-103 0 1,0 0-1,52 0 1,-1 0-16,53 0 16,-1 0-1,1 0 1,0 0 0,-53 0-16,1 0 15,0 35 1,51-35-1,52 36 1,-51-36 0,-1 35-1,1 1 1,-104-36 0,0 0-16,-1 0 15,53 35 16,0-35-31,-1 0 16,53 0 0,-52 0-1,51 0 1,-51 0 0,-1 0-1,53 0-15,-104 0 16,0 0-16,0 0 15,-1 0 1,1 0 0,0 0 46,-52 35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4-03T14:39:54.74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85FD1A7-9873-4285-8706-8E344C9ED8EB}" emma:medium="tactile" emma:mode="ink">
          <msink:context xmlns:msink="http://schemas.microsoft.com/ink/2010/main" type="inkDrawing" rotatedBoundingBox="4514,4766 28708,16531 28106,17768 3913,6003" semanticType="callout" shapeName="Other"/>
        </emma:interpretation>
      </emma:emma>
    </inkml:annotationXML>
    <inkml:trace contextRef="#ctx0" brushRef="#br0">1 0,'10'16,"20"27,32 37,26 28,30 26,43 28,48 19,41 21,32 13,37 24,65 40,75 48,71 43,57 22,19 3,20 9,3-16,8-4,23-5,80 20,54 11,67 10,53 9,52 0,11-3,-11-10,-48-28,-56-32,-59-29,-36-10,-33-12,-7-26,-10-12,-10-14,-2-8,-20-8,-46-12,-52-12,-67-22,-69-16,-73-17,-70-13,-70-21,-55-27,-59-24,-44-24,-37-21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4-03T14:39:56.64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26B3CEBC-A4D6-4B6C-88C2-896BF191C83A}" emma:medium="tactile" emma:mode="ink">
          <msink:context xmlns:msink="http://schemas.microsoft.com/ink/2010/main" type="inkDrawing" rotatedBoundingBox="5109,14816 23515,5326 23877,6028 5471,15518" semanticType="callout" shapeName="Other"/>
        </emma:interpretation>
      </emma:emma>
    </inkml:annotationXML>
    <inkml:trace contextRef="#ctx0" brushRef="#br0">18312 1,'-16'5,"-31"18,-41 37,-26 24,-37 25,-29 20,-17 4,-11 2,-9-2,-9-2,-10 14,-33 20,-57 30,-84 45,-117 84,-134 98,-141 95,-73 51,-32 7,1-23,19-59,56-75,104-87,101-79,66-45,28-31,-46-3,-30 18,-9 18,10 17,40 2,57-1,56-2,47-6,45-4,36-6,41-18,48-24,43-31,49-33,44-29,34-26,22-22,15-16,0-3,2 2,-2-1,1-1,4 3,1 0,0-1,-2 2,-1 5,-8 0,-7 3,-3 3,1-3,-2 2,1-3,3 1,3 2,3-3,8-3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ABB88FC-5E72-49FB-8101-34D3BE7F6973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42A2AE7-B425-4FD5-9547-C64BFB799B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05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329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054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Tipos</a:t>
            </a:r>
            <a:r>
              <a:rPr lang="pt-BR" b="1" baseline="0" dirty="0"/>
              <a:t> de dados</a:t>
            </a:r>
            <a:endParaRPr lang="pt-BR" b="1" dirty="0"/>
          </a:p>
          <a:p>
            <a:pPr marL="185715" indent="-185715">
              <a:buFontTx/>
              <a:buChar char="-"/>
            </a:pPr>
            <a:r>
              <a:rPr lang="pt-BR" dirty="0"/>
              <a:t>Deve-se verificar exaustivamente</a:t>
            </a:r>
            <a:r>
              <a:rPr lang="pt-BR" baseline="0" dirty="0"/>
              <a:t> o que já existe de dados sobre o assunto em estudo, pois a utilização de dados secundários pode reduzir drasticamente os custos de pesquisas</a:t>
            </a:r>
          </a:p>
          <a:p>
            <a:endParaRPr lang="pt-BR" baseline="0" dirty="0"/>
          </a:p>
          <a:p>
            <a:r>
              <a:rPr lang="pt-BR" b="1" baseline="0" dirty="0"/>
              <a:t>Questionários</a:t>
            </a:r>
          </a:p>
          <a:p>
            <a:r>
              <a:rPr lang="pt-BR" b="0" baseline="0" dirty="0"/>
              <a:t> - Perguntas sem indução na resposta;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Uma questão, várias respostas;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Área da </a:t>
            </a:r>
            <a:r>
              <a:rPr lang="pt-BR" b="0" baseline="0" dirty="0" err="1"/>
              <a:t>pscicofísica</a:t>
            </a:r>
            <a:endParaRPr lang="pt-BR" b="0" baseline="0" dirty="0"/>
          </a:p>
          <a:p>
            <a:pPr marL="185715" indent="-185715">
              <a:buFontTx/>
              <a:buChar char="-"/>
            </a:pPr>
            <a:r>
              <a:rPr lang="pt-BR" b="0" baseline="0" dirty="0"/>
              <a:t>Questionários anônimos ou identificados, com termo de ciência e/ou autorização do Comitê de Ética</a:t>
            </a:r>
          </a:p>
          <a:p>
            <a:pPr marL="185715" indent="-185715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3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23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87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Teoria de probabilidade usada para construir modelos, avaliar modelos e tudo mais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99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315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007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13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69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51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47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908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510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Denominador</a:t>
            </a:r>
            <a:r>
              <a:rPr lang="pt-BR" baseline="0" dirty="0"/>
              <a:t> temos o valor que </a:t>
            </a:r>
            <a:r>
              <a:rPr lang="pt-BR" baseline="0"/>
              <a:t>supostamente aconteceu.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674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739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000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Denominador</a:t>
            </a:r>
            <a:r>
              <a:rPr lang="pt-BR" baseline="0" dirty="0"/>
              <a:t> temos o valor que supostamente aconteceu.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030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Denominador</a:t>
            </a:r>
            <a:r>
              <a:rPr lang="pt-BR" baseline="0" dirty="0"/>
              <a:t> temos o valor que supostamente aconteceu.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753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Inferência Bayesiana, diferentemente da estatística tradicional, preserva a incerteza.</a:t>
            </a:r>
          </a:p>
          <a:p>
            <a:endParaRPr lang="pt-BR" dirty="0"/>
          </a:p>
          <a:p>
            <a:r>
              <a:rPr lang="en-US" dirty="0"/>
              <a:t>Um </a:t>
            </a:r>
            <a:r>
              <a:rPr lang="en-US" dirty="0" err="1"/>
              <a:t>programador</a:t>
            </a:r>
            <a:r>
              <a:rPr lang="en-US" dirty="0"/>
              <a:t>,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codificar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. Decide </a:t>
            </a:r>
            <a:r>
              <a:rPr lang="en-US" dirty="0" err="1"/>
              <a:t>testar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: testes simples, </a:t>
            </a:r>
            <a:r>
              <a:rPr lang="en-US" dirty="0" err="1"/>
              <a:t>complexos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, </a:t>
            </a:r>
            <a:r>
              <a:rPr lang="en-US" dirty="0" err="1"/>
              <a:t>duas</a:t>
            </a:r>
            <a:r>
              <a:rPr lang="en-US" dirty="0"/>
              <a:t>,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.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testes de </a:t>
            </a:r>
            <a:r>
              <a:rPr lang="en-US" dirty="0" err="1"/>
              <a:t>dificuldade</a:t>
            </a:r>
            <a:r>
              <a:rPr lang="en-US" dirty="0"/>
              <a:t>. </a:t>
            </a:r>
          </a:p>
          <a:p>
            <a:r>
              <a:rPr lang="en-US" dirty="0" err="1"/>
              <a:t>Então</a:t>
            </a:r>
            <a:r>
              <a:rPr lang="en-US" dirty="0"/>
              <a:t> “</a:t>
            </a:r>
            <a:r>
              <a:rPr lang="en-US" dirty="0" err="1"/>
              <a:t>começa</a:t>
            </a:r>
            <a:r>
              <a:rPr lang="en-US" dirty="0"/>
              <a:t> a </a:t>
            </a:r>
            <a:r>
              <a:rPr lang="en-US" dirty="0" err="1"/>
              <a:t>acreditar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haver </a:t>
            </a:r>
            <a:r>
              <a:rPr lang="en-US" dirty="0" err="1"/>
              <a:t>erros</a:t>
            </a:r>
            <a:r>
              <a:rPr lang="en-US" dirty="0"/>
              <a:t> no </a:t>
            </a:r>
            <a:r>
              <a:rPr lang="en-US" dirty="0" err="1"/>
              <a:t>programa</a:t>
            </a:r>
            <a:r>
              <a:rPr lang="en-US" dirty="0"/>
              <a:t>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802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765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34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300" dirty="0"/>
              <a:t>Tipos de pesquisas que podem ser conduzidas:</a:t>
            </a:r>
          </a:p>
          <a:p>
            <a:pPr lvl="0"/>
            <a:r>
              <a:rPr lang="pt-BR" sz="1300" b="1" dirty="0"/>
              <a:t>Levantamento:</a:t>
            </a:r>
            <a:r>
              <a:rPr lang="pt-BR" sz="1300" dirty="0"/>
              <a:t> observam-se diversas características dos elementos de uma certa população ou amostra, utilizando-se questionário ou entrevista;</a:t>
            </a:r>
          </a:p>
          <a:p>
            <a:pPr lvl="0"/>
            <a:r>
              <a:rPr lang="pt-BR" sz="1300" b="1" dirty="0"/>
              <a:t>Experimental:</a:t>
            </a:r>
            <a:r>
              <a:rPr lang="pt-BR" sz="1300" dirty="0"/>
              <a:t> o pesquisador exerce controle sobre o tratamento que vai ser aplicado a cada elemento da amostra.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997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516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515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227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535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56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Tipos</a:t>
            </a:r>
            <a:r>
              <a:rPr lang="pt-BR" b="1" baseline="0" dirty="0"/>
              <a:t> de dados</a:t>
            </a:r>
            <a:endParaRPr lang="pt-BR" b="1" dirty="0"/>
          </a:p>
          <a:p>
            <a:pPr marL="185715" indent="-185715">
              <a:buFontTx/>
              <a:buChar char="-"/>
            </a:pPr>
            <a:r>
              <a:rPr lang="pt-BR" dirty="0"/>
              <a:t>Deve-se verificar exaustivamente</a:t>
            </a:r>
            <a:r>
              <a:rPr lang="pt-BR" baseline="0" dirty="0"/>
              <a:t> o que já existe de dados sobre o assunto em estudo, pois a utilização de dados secundários pode reduzir drasticamente os custos de pesquisas</a:t>
            </a:r>
          </a:p>
          <a:p>
            <a:endParaRPr lang="pt-BR" baseline="0" dirty="0"/>
          </a:p>
          <a:p>
            <a:r>
              <a:rPr lang="pt-BR" b="1" baseline="0" dirty="0"/>
              <a:t>Questionários</a:t>
            </a:r>
          </a:p>
          <a:p>
            <a:r>
              <a:rPr lang="pt-BR" b="0" baseline="0" dirty="0"/>
              <a:t> - Perguntas sem indução na resposta;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Uma questão, várias respostas;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Área da </a:t>
            </a:r>
            <a:r>
              <a:rPr lang="pt-BR" b="0" baseline="0" dirty="0" err="1"/>
              <a:t>pscicofísica</a:t>
            </a:r>
            <a:endParaRPr lang="pt-BR" b="0" baseline="0" dirty="0"/>
          </a:p>
          <a:p>
            <a:pPr marL="185715" indent="-185715">
              <a:buFontTx/>
              <a:buChar char="-"/>
            </a:pPr>
            <a:r>
              <a:rPr lang="pt-BR" b="0" baseline="0" dirty="0"/>
              <a:t>Questionários anônimos ou identificados, com termo de ciência e/ou autorização do Comitê </a:t>
            </a:r>
            <a:r>
              <a:rPr lang="pt-BR" b="0" baseline="0"/>
              <a:t>de Ética</a:t>
            </a:r>
            <a:endParaRPr lang="pt-BR" b="0" baseline="0" dirty="0"/>
          </a:p>
          <a:p>
            <a:pPr marL="185715" indent="-185715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23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Escala da variável qualitativa. Números pares! Evitar </a:t>
            </a:r>
            <a:r>
              <a:rPr lang="pt-BR"/>
              <a:t>a média!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98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Escala da variável qualitativa. Números pares! Evitar </a:t>
            </a:r>
            <a:r>
              <a:rPr lang="pt-BR"/>
              <a:t>a média!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36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Tipos</a:t>
            </a:r>
            <a:r>
              <a:rPr lang="pt-BR" b="1" baseline="0" dirty="0"/>
              <a:t> de dados</a:t>
            </a:r>
            <a:endParaRPr lang="pt-BR" b="1" dirty="0"/>
          </a:p>
          <a:p>
            <a:pPr marL="185715" indent="-185715">
              <a:buFontTx/>
              <a:buChar char="-"/>
            </a:pPr>
            <a:r>
              <a:rPr lang="pt-BR" dirty="0"/>
              <a:t>Deve-se verificar exaustivamente</a:t>
            </a:r>
            <a:r>
              <a:rPr lang="pt-BR" baseline="0" dirty="0"/>
              <a:t> o que já existe de dados sobre o assunto em estudo, pois a utilização de dados secundários pode reduzir drasticamente os custos de pesquisas</a:t>
            </a:r>
          </a:p>
          <a:p>
            <a:endParaRPr lang="pt-BR" baseline="0" dirty="0"/>
          </a:p>
          <a:p>
            <a:r>
              <a:rPr lang="pt-BR" b="1" baseline="0" dirty="0"/>
              <a:t>Questionários</a:t>
            </a:r>
          </a:p>
          <a:p>
            <a:r>
              <a:rPr lang="pt-BR" b="0" baseline="0" dirty="0"/>
              <a:t> - Perguntas sem indução na resposta;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Uma questão, várias respostas;</a:t>
            </a:r>
          </a:p>
          <a:p>
            <a:pPr marL="185715" indent="-185715">
              <a:buFontTx/>
              <a:buChar char="-"/>
            </a:pPr>
            <a:r>
              <a:rPr lang="pt-BR" b="0" baseline="0" dirty="0"/>
              <a:t>Área da </a:t>
            </a:r>
            <a:r>
              <a:rPr lang="pt-BR" b="0" baseline="0" dirty="0" err="1"/>
              <a:t>pscicofísica</a:t>
            </a:r>
            <a:endParaRPr lang="pt-BR" b="0" baseline="0" dirty="0"/>
          </a:p>
          <a:p>
            <a:pPr marL="185715" indent="-185715">
              <a:buFontTx/>
              <a:buChar char="-"/>
            </a:pPr>
            <a:r>
              <a:rPr lang="pt-BR" b="0" baseline="0" dirty="0"/>
              <a:t>Questionários anônimos ou identificados, com termo de ciência e/ou autorização do Comitê </a:t>
            </a:r>
            <a:r>
              <a:rPr lang="pt-BR" b="0" baseline="0"/>
              <a:t>de Ética</a:t>
            </a:r>
            <a:endParaRPr lang="pt-BR" b="0" baseline="0" dirty="0"/>
          </a:p>
          <a:p>
            <a:pPr marL="185715" indent="-185715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2AE7-B425-4FD5-9547-C64BFB799B6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6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no Excel </a:t>
            </a:r>
            <a:r>
              <a:rPr lang="pt-BR"/>
              <a:t>-&gt; Vali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9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70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8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02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8101"/>
            <a:ext cx="5638800" cy="169892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800" kern="100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49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1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609600" y="6178550"/>
            <a:ext cx="199626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3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1782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9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ebp"/><Relationship Id="rId3" Type="http://schemas.openxmlformats.org/officeDocument/2006/relationships/image" Target="../media/image7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10" Type="http://schemas.openxmlformats.org/officeDocument/2006/relationships/image" Target="../media/image340.png"/><Relationship Id="rId4" Type="http://schemas.openxmlformats.org/officeDocument/2006/relationships/image" Target="../media/image31.png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8.wmf"/><Relationship Id="rId3" Type="http://schemas.openxmlformats.org/officeDocument/2006/relationships/image" Target="../media/image40.jpg"/><Relationship Id="rId7" Type="http://schemas.openxmlformats.org/officeDocument/2006/relationships/image" Target="../media/image43.wmf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7.bin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48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8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40.jp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40.jpg"/><Relationship Id="rId7" Type="http://schemas.openxmlformats.org/officeDocument/2006/relationships/image" Target="../media/image5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0.jpg"/><Relationship Id="rId7" Type="http://schemas.openxmlformats.org/officeDocument/2006/relationships/image" Target="../media/image5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40.jpg"/><Relationship Id="rId7" Type="http://schemas.openxmlformats.org/officeDocument/2006/relationships/image" Target="../media/image6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63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7.wmf"/><Relationship Id="rId3" Type="http://schemas.openxmlformats.org/officeDocument/2006/relationships/image" Target="../media/image40.jpg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2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lG4VkPoG3ko" TargetMode="External"/><Relationship Id="rId3" Type="http://schemas.openxmlformats.org/officeDocument/2006/relationships/image" Target="../media/image40.jpg"/><Relationship Id="rId7" Type="http://schemas.openxmlformats.org/officeDocument/2006/relationships/hyperlink" Target="https://youtu.be/U_85TaXbeI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HZGCoVF3YvM" TargetMode="Externa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7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40.jpg"/><Relationship Id="rId7" Type="http://schemas.openxmlformats.org/officeDocument/2006/relationships/image" Target="../media/image7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playlist?list=PLDcUM9US4XdMROZ57-OIRtIK0aOynbgZN" TargetMode="External"/><Relationship Id="rId3" Type="http://schemas.openxmlformats.org/officeDocument/2006/relationships/image" Target="../media/image40.jpg"/><Relationship Id="rId7" Type="http://schemas.openxmlformats.org/officeDocument/2006/relationships/hyperlink" Target="https://youtu.be/guTdrfycW2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gif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Relationship Id="rId9" Type="http://schemas.openxmlformats.org/officeDocument/2006/relationships/hyperlink" Target="https://github.com/rmcelreath/stat_rethinking_202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0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40.jp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microsoft.com/office/2017/06/relationships/model3d" Target="../media/model3d1.glb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" y="2627"/>
            <a:ext cx="12188976" cy="685801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495551" y="2"/>
            <a:ext cx="9544051" cy="3212531"/>
            <a:chOff x="2495550" y="114300"/>
            <a:chExt cx="9544050" cy="3212530"/>
          </a:xfrm>
        </p:grpSpPr>
        <p:cxnSp>
          <p:nvCxnSpPr>
            <p:cNvPr id="8" name="Conector reto 7"/>
            <p:cNvCxnSpPr/>
            <p:nvPr/>
          </p:nvCxnSpPr>
          <p:spPr>
            <a:xfrm flipV="1">
              <a:off x="2495550" y="2101755"/>
              <a:ext cx="1926325" cy="1225075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4421875" y="2101755"/>
              <a:ext cx="1136087" cy="1134426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5554639" y="1502797"/>
              <a:ext cx="2245591" cy="1731722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7808181" y="1510748"/>
              <a:ext cx="1513240" cy="1082327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36" idx="3"/>
            </p:cNvCxnSpPr>
            <p:nvPr/>
          </p:nvCxnSpPr>
          <p:spPr>
            <a:xfrm flipV="1">
              <a:off x="9289156" y="114300"/>
              <a:ext cx="2750444" cy="2565629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ítulo 1"/>
          <p:cNvSpPr>
            <a:spLocks noGrp="1"/>
          </p:cNvSpPr>
          <p:nvPr>
            <p:ph type="ctrTitle" idx="4294967295"/>
          </p:nvPr>
        </p:nvSpPr>
        <p:spPr>
          <a:xfrm>
            <a:off x="4636009" y="5511928"/>
            <a:ext cx="6593307" cy="497293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algn="r"/>
            <a:r>
              <a:rPr lang="pt-BR" sz="3100" dirty="0">
                <a:solidFill>
                  <a:srgbClr val="434343"/>
                </a:solidFill>
                <a:latin typeface="Franklin Gothic Book" panose="020B0503020102020204" pitchFamily="34" charset="0"/>
              </a:rPr>
              <a:t>Prof. ANDRÉ LUIZ CUNHA</a:t>
            </a:r>
            <a:endParaRPr lang="pt-BR" sz="3100" b="1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775749" y="3465559"/>
            <a:ext cx="7491664" cy="21502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  <a:t>ESTATÍSTICA</a:t>
            </a:r>
            <a:endParaRPr lang="pt-BR" dirty="0">
              <a:solidFill>
                <a:srgbClr val="434343"/>
              </a:solidFill>
              <a:latin typeface="Brush Script MT" panose="03060802040406070304" pitchFamily="66" charset="0"/>
            </a:endParaRPr>
          </a:p>
          <a:p>
            <a:pPr algn="r">
              <a:lnSpc>
                <a:spcPct val="80000"/>
              </a:lnSpc>
            </a:pPr>
            <a: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  <a:t>APLICADA</a:t>
            </a:r>
            <a:r>
              <a:rPr lang="pt-BR" dirty="0">
                <a:solidFill>
                  <a:srgbClr val="434343"/>
                </a:solidFill>
                <a:latin typeface="Brush Script MT" panose="03060802040406070304" pitchFamily="66" charset="0"/>
              </a:rPr>
              <a:t> à</a:t>
            </a:r>
            <a: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  <a:t>  </a:t>
            </a:r>
            <a:b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</a:br>
            <a:r>
              <a:rPr lang="pt-BR" dirty="0">
                <a:solidFill>
                  <a:srgbClr val="434343"/>
                </a:solidFill>
                <a:latin typeface="Rockwell" panose="02060603020205020403" pitchFamily="18" charset="0"/>
              </a:rPr>
              <a:t>ENG. TRANSPORTES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3826666" y="5621799"/>
            <a:ext cx="3029171" cy="272715"/>
            <a:chOff x="3612263" y="4892842"/>
            <a:chExt cx="3029170" cy="272715"/>
          </a:xfrm>
        </p:grpSpPr>
        <p:cxnSp>
          <p:nvCxnSpPr>
            <p:cNvPr id="16" name="Conector reto 15"/>
            <p:cNvCxnSpPr/>
            <p:nvPr/>
          </p:nvCxnSpPr>
          <p:spPr>
            <a:xfrm flipH="1">
              <a:off x="361226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378454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H="1">
              <a:off x="395681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412909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430137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447365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464593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481820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499048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16276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533504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550732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567959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585187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602415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619643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6368718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Elipse 33"/>
          <p:cNvSpPr/>
          <p:nvPr/>
        </p:nvSpPr>
        <p:spPr>
          <a:xfrm>
            <a:off x="5445458" y="2956451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7689094" y="1324122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9253183" y="2355949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8" t="15719" r="55343" b="52643"/>
          <a:stretch/>
        </p:blipFill>
        <p:spPr>
          <a:xfrm>
            <a:off x="3098048" y="1009935"/>
            <a:ext cx="2224585" cy="2169995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0" t="27857" r="18062" b="52842"/>
          <a:stretch/>
        </p:blipFill>
        <p:spPr>
          <a:xfrm>
            <a:off x="8720926" y="1787859"/>
            <a:ext cx="1310185" cy="1323832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r="46919" b="7556"/>
          <a:stretch/>
        </p:blipFill>
        <p:spPr>
          <a:xfrm>
            <a:off x="0" y="0"/>
            <a:ext cx="6590558" cy="6334626"/>
          </a:xfrm>
          <a:prstGeom prst="rect">
            <a:avLst/>
          </a:prstGeom>
        </p:spPr>
      </p:pic>
      <p:pic>
        <p:nvPicPr>
          <p:cNvPr id="1026" name="Picture 2" descr="http://www2.eesc.usp.br/labdin/figuras/logo_usp_ees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8" y="5877634"/>
            <a:ext cx="68284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12188976" cy="685801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40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/>
          <p:nvPr/>
        </p:nvCxnSpPr>
        <p:spPr>
          <a:xfrm flipV="1">
            <a:off x="2909863" y="4381953"/>
            <a:ext cx="0" cy="196079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901261" y="832265"/>
            <a:ext cx="636719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400" dirty="0">
                <a:solidFill>
                  <a:schemeClr val="bg1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COLETAR DADOS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7822880" y="1041719"/>
            <a:ext cx="4421399" cy="272715"/>
            <a:chOff x="7822878" y="929423"/>
            <a:chExt cx="4421399" cy="272715"/>
          </a:xfrm>
        </p:grpSpPr>
        <p:cxnSp>
          <p:nvCxnSpPr>
            <p:cNvPr id="160" name="Conector reto 159"/>
            <p:cNvCxnSpPr/>
            <p:nvPr/>
          </p:nvCxnSpPr>
          <p:spPr>
            <a:xfrm flipH="1">
              <a:off x="782287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799574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16860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34146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51432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68718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886005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03291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20577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37863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955149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972436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H="1">
              <a:off x="989722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H="1">
              <a:off x="1007008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1024294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>
              <a:off x="1041580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>
              <a:off x="1058867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1076153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1093439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1110725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1128011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1145298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1162584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1179870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1197156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7" y="3882195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8" y="465223"/>
            <a:ext cx="3176337" cy="5502443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3"/>
          <a:srcRect l="3792" t="6316" r="86205" b="75439"/>
          <a:stretch/>
        </p:blipFill>
        <p:spPr>
          <a:xfrm>
            <a:off x="465224" y="433141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393954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393956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84647" y="4788555"/>
            <a:ext cx="4338051" cy="166889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Variáveis: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características que podem ser observadas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(medida) em cada elemento da amostra/população;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Quantitativas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dados quantitativos;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Qualitativas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representam qualidade ou categorias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2" y="2271717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Tipos de dados: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primários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observados diretamente;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secundários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obtidos de outras fontes (publicação, banco de dados e </a:t>
            </a:r>
            <a:r>
              <a:rPr lang="pt-BR" sz="1800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etc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);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buNone/>
              <a:defRPr/>
            </a:pPr>
            <a:endParaRPr lang="pt-BR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7" y="2271719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Questionários</a:t>
            </a:r>
            <a:r>
              <a:rPr lang="pt-BR" sz="1800" b="1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Mensurar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variável;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Evitar indução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nas repostas;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Elaboração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de questionários, tipos, termos e ferramentas;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Pré-teste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pt-BR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7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69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7145419" y="783433"/>
            <a:ext cx="4930404" cy="272715"/>
            <a:chOff x="6913407" y="742486"/>
            <a:chExt cx="4930404" cy="272715"/>
          </a:xfrm>
        </p:grpSpPr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51047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QUESTIONÁRIO</a:t>
            </a:r>
          </a:p>
        </p:txBody>
      </p:sp>
      <p:grpSp>
        <p:nvGrpSpPr>
          <p:cNvPr id="3" name="Grupo 2"/>
          <p:cNvGrpSpPr>
            <a:grpSpLocks noChangeAspect="1"/>
          </p:cNvGrpSpPr>
          <p:nvPr/>
        </p:nvGrpSpPr>
        <p:grpSpPr>
          <a:xfrm>
            <a:off x="9057600" y="3081600"/>
            <a:ext cx="2020888" cy="2020888"/>
            <a:chOff x="9557852" y="1910351"/>
            <a:chExt cx="1010444" cy="1010444"/>
          </a:xfrm>
        </p:grpSpPr>
        <p:sp>
          <p:nvSpPr>
            <p:cNvPr id="57" name="Elipse 56"/>
            <p:cNvSpPr/>
            <p:nvPr/>
          </p:nvSpPr>
          <p:spPr>
            <a:xfrm>
              <a:off x="9557852" y="1910351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9817717" y="2101241"/>
              <a:ext cx="490714" cy="628665"/>
              <a:chOff x="1887450" y="1860630"/>
              <a:chExt cx="490714" cy="628665"/>
            </a:xfrm>
          </p:grpSpPr>
          <p:sp>
            <p:nvSpPr>
              <p:cNvPr id="59" name="Freeform 41"/>
              <p:cNvSpPr>
                <a:spLocks noEditPoints="1"/>
              </p:cNvSpPr>
              <p:nvPr/>
            </p:nvSpPr>
            <p:spPr bwMode="auto">
              <a:xfrm>
                <a:off x="1887450" y="1905957"/>
                <a:ext cx="490714" cy="583338"/>
              </a:xfrm>
              <a:custGeom>
                <a:avLst/>
                <a:gdLst>
                  <a:gd name="T0" fmla="*/ 175 w 208"/>
                  <a:gd name="T1" fmla="*/ 19 h 248"/>
                  <a:gd name="T2" fmla="*/ 168 w 208"/>
                  <a:gd name="T3" fmla="*/ 30 h 248"/>
                  <a:gd name="T4" fmla="*/ 32 w 208"/>
                  <a:gd name="T5" fmla="*/ 27 h 248"/>
                  <a:gd name="T6" fmla="*/ 35 w 208"/>
                  <a:gd name="T7" fmla="*/ 13 h 248"/>
                  <a:gd name="T8" fmla="*/ 15 w 208"/>
                  <a:gd name="T9" fmla="*/ 232 h 248"/>
                  <a:gd name="T10" fmla="*/ 193 w 208"/>
                  <a:gd name="T11" fmla="*/ 13 h 248"/>
                  <a:gd name="T12" fmla="*/ 76 w 208"/>
                  <a:gd name="T13" fmla="*/ 206 h 248"/>
                  <a:gd name="T14" fmla="*/ 37 w 208"/>
                  <a:gd name="T15" fmla="*/ 167 h 248"/>
                  <a:gd name="T16" fmla="*/ 76 w 208"/>
                  <a:gd name="T17" fmla="*/ 206 h 248"/>
                  <a:gd name="T18" fmla="*/ 99 w 208"/>
                  <a:gd name="T19" fmla="*/ 198 h 248"/>
                  <a:gd name="T20" fmla="*/ 170 w 208"/>
                  <a:gd name="T21" fmla="*/ 192 h 248"/>
                  <a:gd name="T22" fmla="*/ 170 w 208"/>
                  <a:gd name="T23" fmla="*/ 185 h 248"/>
                  <a:gd name="T24" fmla="*/ 99 w 208"/>
                  <a:gd name="T25" fmla="*/ 179 h 248"/>
                  <a:gd name="T26" fmla="*/ 170 w 208"/>
                  <a:gd name="T27" fmla="*/ 185 h 248"/>
                  <a:gd name="T28" fmla="*/ 202 w 208"/>
                  <a:gd name="T29" fmla="*/ 9 h 248"/>
                  <a:gd name="T30" fmla="*/ 199 w 208"/>
                  <a:gd name="T31" fmla="*/ 242 h 248"/>
                  <a:gd name="T32" fmla="*/ 6 w 208"/>
                  <a:gd name="T33" fmla="*/ 239 h 248"/>
                  <a:gd name="T34" fmla="*/ 10 w 208"/>
                  <a:gd name="T35" fmla="*/ 6 h 248"/>
                  <a:gd name="T36" fmla="*/ 199 w 208"/>
                  <a:gd name="T37" fmla="*/ 0 h 248"/>
                  <a:gd name="T38" fmla="*/ 0 w 208"/>
                  <a:gd name="T39" fmla="*/ 9 h 248"/>
                  <a:gd name="T40" fmla="*/ 10 w 208"/>
                  <a:gd name="T41" fmla="*/ 248 h 248"/>
                  <a:gd name="T42" fmla="*/ 208 w 208"/>
                  <a:gd name="T43" fmla="*/ 239 h 248"/>
                  <a:gd name="T44" fmla="*/ 199 w 208"/>
                  <a:gd name="T45" fmla="*/ 0 h 248"/>
                  <a:gd name="T46" fmla="*/ 99 w 208"/>
                  <a:gd name="T47" fmla="*/ 65 h 248"/>
                  <a:gd name="T48" fmla="*/ 170 w 208"/>
                  <a:gd name="T49" fmla="*/ 59 h 248"/>
                  <a:gd name="T50" fmla="*/ 170 w 208"/>
                  <a:gd name="T51" fmla="*/ 78 h 248"/>
                  <a:gd name="T52" fmla="*/ 99 w 208"/>
                  <a:gd name="T53" fmla="*/ 72 h 248"/>
                  <a:gd name="T54" fmla="*/ 170 w 208"/>
                  <a:gd name="T55" fmla="*/ 78 h 248"/>
                  <a:gd name="T56" fmla="*/ 43 w 208"/>
                  <a:gd name="T57" fmla="*/ 200 h 248"/>
                  <a:gd name="T58" fmla="*/ 70 w 208"/>
                  <a:gd name="T59" fmla="*/ 173 h 248"/>
                  <a:gd name="T60" fmla="*/ 170 w 208"/>
                  <a:gd name="T61" fmla="*/ 125 h 248"/>
                  <a:gd name="T62" fmla="*/ 99 w 208"/>
                  <a:gd name="T63" fmla="*/ 119 h 248"/>
                  <a:gd name="T64" fmla="*/ 170 w 208"/>
                  <a:gd name="T65" fmla="*/ 125 h 248"/>
                  <a:gd name="T66" fmla="*/ 99 w 208"/>
                  <a:gd name="T67" fmla="*/ 138 h 248"/>
                  <a:gd name="T68" fmla="*/ 170 w 208"/>
                  <a:gd name="T69" fmla="*/ 132 h 248"/>
                  <a:gd name="T70" fmla="*/ 61 w 208"/>
                  <a:gd name="T71" fmla="*/ 76 h 248"/>
                  <a:gd name="T72" fmla="*/ 47 w 208"/>
                  <a:gd name="T73" fmla="*/ 58 h 248"/>
                  <a:gd name="T74" fmla="*/ 61 w 208"/>
                  <a:gd name="T75" fmla="*/ 68 h 248"/>
                  <a:gd name="T76" fmla="*/ 89 w 208"/>
                  <a:gd name="T77" fmla="*/ 43 h 248"/>
                  <a:gd name="T78" fmla="*/ 61 w 208"/>
                  <a:gd name="T79" fmla="*/ 76 h 248"/>
                  <a:gd name="T80" fmla="*/ 76 w 208"/>
                  <a:gd name="T81" fmla="*/ 86 h 248"/>
                  <a:gd name="T82" fmla="*/ 37 w 208"/>
                  <a:gd name="T83" fmla="*/ 47 h 248"/>
                  <a:gd name="T84" fmla="*/ 76 w 208"/>
                  <a:gd name="T85" fmla="*/ 49 h 248"/>
                  <a:gd name="T86" fmla="*/ 70 w 208"/>
                  <a:gd name="T87" fmla="*/ 53 h 248"/>
                  <a:gd name="T88" fmla="*/ 43 w 208"/>
                  <a:gd name="T89" fmla="*/ 80 h 248"/>
                  <a:gd name="T90" fmla="*/ 70 w 208"/>
                  <a:gd name="T91" fmla="*/ 71 h 248"/>
                  <a:gd name="T92" fmla="*/ 61 w 208"/>
                  <a:gd name="T93" fmla="*/ 136 h 248"/>
                  <a:gd name="T94" fmla="*/ 47 w 208"/>
                  <a:gd name="T95" fmla="*/ 118 h 248"/>
                  <a:gd name="T96" fmla="*/ 61 w 208"/>
                  <a:gd name="T97" fmla="*/ 128 h 248"/>
                  <a:gd name="T98" fmla="*/ 89 w 208"/>
                  <a:gd name="T99" fmla="*/ 103 h 248"/>
                  <a:gd name="T100" fmla="*/ 61 w 208"/>
                  <a:gd name="T101" fmla="*/ 136 h 248"/>
                  <a:gd name="T102" fmla="*/ 76 w 208"/>
                  <a:gd name="T103" fmla="*/ 146 h 248"/>
                  <a:gd name="T104" fmla="*/ 37 w 208"/>
                  <a:gd name="T105" fmla="*/ 107 h 248"/>
                  <a:gd name="T106" fmla="*/ 76 w 208"/>
                  <a:gd name="T107" fmla="*/ 109 h 248"/>
                  <a:gd name="T108" fmla="*/ 70 w 208"/>
                  <a:gd name="T109" fmla="*/ 113 h 248"/>
                  <a:gd name="T110" fmla="*/ 43 w 208"/>
                  <a:gd name="T111" fmla="*/ 140 h 248"/>
                  <a:gd name="T112" fmla="*/ 70 w 208"/>
                  <a:gd name="T113" fmla="*/ 13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8" h="248">
                    <a:moveTo>
                      <a:pt x="172" y="13"/>
                    </a:moveTo>
                    <a:cubicBezTo>
                      <a:pt x="173" y="16"/>
                      <a:pt x="174" y="19"/>
                      <a:pt x="175" y="19"/>
                    </a:cubicBezTo>
                    <a:cubicBezTo>
                      <a:pt x="176" y="22"/>
                      <a:pt x="176" y="24"/>
                      <a:pt x="174" y="27"/>
                    </a:cubicBezTo>
                    <a:cubicBezTo>
                      <a:pt x="173" y="29"/>
                      <a:pt x="171" y="30"/>
                      <a:pt x="16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6" y="30"/>
                      <a:pt x="34" y="29"/>
                      <a:pt x="32" y="27"/>
                    </a:cubicBezTo>
                    <a:cubicBezTo>
                      <a:pt x="31" y="24"/>
                      <a:pt x="31" y="22"/>
                      <a:pt x="32" y="19"/>
                    </a:cubicBezTo>
                    <a:cubicBezTo>
                      <a:pt x="32" y="19"/>
                      <a:pt x="33" y="16"/>
                      <a:pt x="3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193" y="232"/>
                      <a:pt x="193" y="232"/>
                      <a:pt x="193" y="232"/>
                    </a:cubicBezTo>
                    <a:cubicBezTo>
                      <a:pt x="193" y="13"/>
                      <a:pt x="193" y="13"/>
                      <a:pt x="193" y="13"/>
                    </a:cubicBezTo>
                    <a:lnTo>
                      <a:pt x="172" y="13"/>
                    </a:lnTo>
                    <a:close/>
                    <a:moveTo>
                      <a:pt x="76" y="206"/>
                    </a:moveTo>
                    <a:cubicBezTo>
                      <a:pt x="37" y="206"/>
                      <a:pt x="37" y="206"/>
                      <a:pt x="37" y="206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76" y="167"/>
                      <a:pt x="76" y="167"/>
                      <a:pt x="76" y="167"/>
                    </a:cubicBezTo>
                    <a:lnTo>
                      <a:pt x="76" y="206"/>
                    </a:lnTo>
                    <a:close/>
                    <a:moveTo>
                      <a:pt x="170" y="198"/>
                    </a:moveTo>
                    <a:cubicBezTo>
                      <a:pt x="99" y="198"/>
                      <a:pt x="99" y="198"/>
                      <a:pt x="99" y="198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170" y="192"/>
                      <a:pt x="170" y="192"/>
                      <a:pt x="170" y="192"/>
                    </a:cubicBezTo>
                    <a:lnTo>
                      <a:pt x="170" y="198"/>
                    </a:lnTo>
                    <a:close/>
                    <a:moveTo>
                      <a:pt x="170" y="185"/>
                    </a:moveTo>
                    <a:cubicBezTo>
                      <a:pt x="99" y="185"/>
                      <a:pt x="99" y="185"/>
                      <a:pt x="99" y="185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70" y="179"/>
                      <a:pt x="170" y="179"/>
                      <a:pt x="170" y="179"/>
                    </a:cubicBezTo>
                    <a:lnTo>
                      <a:pt x="170" y="185"/>
                    </a:lnTo>
                    <a:close/>
                    <a:moveTo>
                      <a:pt x="199" y="6"/>
                    </a:moveTo>
                    <a:cubicBezTo>
                      <a:pt x="200" y="6"/>
                      <a:pt x="202" y="7"/>
                      <a:pt x="202" y="9"/>
                    </a:cubicBezTo>
                    <a:cubicBezTo>
                      <a:pt x="202" y="239"/>
                      <a:pt x="202" y="239"/>
                      <a:pt x="202" y="239"/>
                    </a:cubicBezTo>
                    <a:cubicBezTo>
                      <a:pt x="202" y="241"/>
                      <a:pt x="200" y="242"/>
                      <a:pt x="199" y="242"/>
                    </a:cubicBezTo>
                    <a:cubicBezTo>
                      <a:pt x="10" y="242"/>
                      <a:pt x="10" y="242"/>
                      <a:pt x="10" y="242"/>
                    </a:cubicBezTo>
                    <a:cubicBezTo>
                      <a:pt x="8" y="242"/>
                      <a:pt x="6" y="241"/>
                      <a:pt x="6" y="23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7"/>
                      <a:pt x="8" y="6"/>
                      <a:pt x="10" y="6"/>
                    </a:cubicBezTo>
                    <a:cubicBezTo>
                      <a:pt x="199" y="6"/>
                      <a:pt x="199" y="6"/>
                      <a:pt x="199" y="6"/>
                    </a:cubicBezTo>
                    <a:moveTo>
                      <a:pt x="19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5" y="248"/>
                      <a:pt x="10" y="248"/>
                    </a:cubicBezTo>
                    <a:cubicBezTo>
                      <a:pt x="199" y="248"/>
                      <a:pt x="199" y="248"/>
                      <a:pt x="199" y="248"/>
                    </a:cubicBezTo>
                    <a:cubicBezTo>
                      <a:pt x="204" y="248"/>
                      <a:pt x="208" y="244"/>
                      <a:pt x="208" y="239"/>
                    </a:cubicBezTo>
                    <a:cubicBezTo>
                      <a:pt x="208" y="9"/>
                      <a:pt x="208" y="9"/>
                      <a:pt x="208" y="9"/>
                    </a:cubicBezTo>
                    <a:cubicBezTo>
                      <a:pt x="208" y="4"/>
                      <a:pt x="204" y="0"/>
                      <a:pt x="199" y="0"/>
                    </a:cubicBezTo>
                    <a:close/>
                    <a:moveTo>
                      <a:pt x="170" y="65"/>
                    </a:move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70" y="59"/>
                      <a:pt x="170" y="59"/>
                      <a:pt x="170" y="59"/>
                    </a:cubicBezTo>
                    <a:lnTo>
                      <a:pt x="170" y="65"/>
                    </a:lnTo>
                    <a:close/>
                    <a:moveTo>
                      <a:pt x="170" y="78"/>
                    </a:move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70" y="72"/>
                      <a:pt x="170" y="72"/>
                      <a:pt x="170" y="72"/>
                    </a:cubicBezTo>
                    <a:lnTo>
                      <a:pt x="170" y="78"/>
                    </a:lnTo>
                    <a:close/>
                    <a:moveTo>
                      <a:pt x="70" y="200"/>
                    </a:moveTo>
                    <a:cubicBezTo>
                      <a:pt x="43" y="200"/>
                      <a:pt x="43" y="200"/>
                      <a:pt x="43" y="200"/>
                    </a:cubicBezTo>
                    <a:cubicBezTo>
                      <a:pt x="43" y="173"/>
                      <a:pt x="43" y="173"/>
                      <a:pt x="43" y="173"/>
                    </a:cubicBezTo>
                    <a:cubicBezTo>
                      <a:pt x="70" y="173"/>
                      <a:pt x="70" y="173"/>
                      <a:pt x="70" y="173"/>
                    </a:cubicBezTo>
                    <a:lnTo>
                      <a:pt x="70" y="200"/>
                    </a:lnTo>
                    <a:close/>
                    <a:moveTo>
                      <a:pt x="170" y="125"/>
                    </a:moveTo>
                    <a:cubicBezTo>
                      <a:pt x="99" y="125"/>
                      <a:pt x="99" y="125"/>
                      <a:pt x="99" y="125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170" y="125"/>
                    </a:lnTo>
                    <a:close/>
                    <a:moveTo>
                      <a:pt x="170" y="138"/>
                    </a:moveTo>
                    <a:cubicBezTo>
                      <a:pt x="99" y="138"/>
                      <a:pt x="99" y="138"/>
                      <a:pt x="99" y="138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70" y="132"/>
                      <a:pt x="170" y="132"/>
                      <a:pt x="170" y="132"/>
                    </a:cubicBezTo>
                    <a:lnTo>
                      <a:pt x="170" y="138"/>
                    </a:lnTo>
                    <a:close/>
                    <a:moveTo>
                      <a:pt x="61" y="76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61"/>
                      <a:pt x="46" y="59"/>
                      <a:pt x="47" y="58"/>
                    </a:cubicBezTo>
                    <a:cubicBezTo>
                      <a:pt x="49" y="57"/>
                      <a:pt x="50" y="57"/>
                      <a:pt x="52" y="58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6" y="42"/>
                      <a:pt x="88" y="42"/>
                      <a:pt x="89" y="43"/>
                    </a:cubicBezTo>
                    <a:cubicBezTo>
                      <a:pt x="91" y="44"/>
                      <a:pt x="91" y="46"/>
                      <a:pt x="89" y="47"/>
                    </a:cubicBezTo>
                    <a:lnTo>
                      <a:pt x="61" y="76"/>
                    </a:lnTo>
                    <a:close/>
                    <a:moveTo>
                      <a:pt x="76" y="65"/>
                    </a:moveTo>
                    <a:cubicBezTo>
                      <a:pt x="76" y="86"/>
                      <a:pt x="76" y="86"/>
                      <a:pt x="7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71"/>
                      <a:pt x="70" y="71"/>
                      <a:pt x="70" y="71"/>
                    </a:cubicBezTo>
                    <a:lnTo>
                      <a:pt x="76" y="65"/>
                    </a:lnTo>
                    <a:close/>
                    <a:moveTo>
                      <a:pt x="61" y="136"/>
                    </a:move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6" y="119"/>
                      <a:pt x="47" y="118"/>
                    </a:cubicBezTo>
                    <a:cubicBezTo>
                      <a:pt x="49" y="117"/>
                      <a:pt x="50" y="117"/>
                      <a:pt x="52" y="118"/>
                    </a:cubicBezTo>
                    <a:cubicBezTo>
                      <a:pt x="61" y="128"/>
                      <a:pt x="61" y="128"/>
                      <a:pt x="61" y="128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86" y="102"/>
                      <a:pt x="88" y="102"/>
                      <a:pt x="89" y="103"/>
                    </a:cubicBezTo>
                    <a:cubicBezTo>
                      <a:pt x="91" y="104"/>
                      <a:pt x="91" y="106"/>
                      <a:pt x="89" y="107"/>
                    </a:cubicBezTo>
                    <a:lnTo>
                      <a:pt x="61" y="136"/>
                    </a:lnTo>
                    <a:close/>
                    <a:moveTo>
                      <a:pt x="76" y="125"/>
                    </a:moveTo>
                    <a:cubicBezTo>
                      <a:pt x="76" y="146"/>
                      <a:pt x="76" y="146"/>
                      <a:pt x="76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70" y="140"/>
                      <a:pt x="70" y="140"/>
                      <a:pt x="70" y="140"/>
                    </a:cubicBezTo>
                    <a:cubicBezTo>
                      <a:pt x="70" y="131"/>
                      <a:pt x="70" y="131"/>
                      <a:pt x="70" y="131"/>
                    </a:cubicBezTo>
                    <a:lnTo>
                      <a:pt x="76" y="1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42"/>
              <p:cNvSpPr>
                <a:spLocks noEditPoints="1"/>
              </p:cNvSpPr>
              <p:nvPr/>
            </p:nvSpPr>
            <p:spPr bwMode="auto">
              <a:xfrm>
                <a:off x="1975148" y="1860630"/>
                <a:ext cx="313347" cy="101493"/>
              </a:xfrm>
              <a:custGeom>
                <a:avLst/>
                <a:gdLst>
                  <a:gd name="T0" fmla="*/ 132 w 133"/>
                  <a:gd name="T1" fmla="*/ 41 h 43"/>
                  <a:gd name="T2" fmla="*/ 123 w 133"/>
                  <a:gd name="T3" fmla="*/ 20 h 43"/>
                  <a:gd name="T4" fmla="*/ 117 w 133"/>
                  <a:gd name="T5" fmla="*/ 14 h 43"/>
                  <a:gd name="T6" fmla="*/ 92 w 133"/>
                  <a:gd name="T7" fmla="*/ 14 h 43"/>
                  <a:gd name="T8" fmla="*/ 85 w 133"/>
                  <a:gd name="T9" fmla="*/ 7 h 43"/>
                  <a:gd name="T10" fmla="*/ 85 w 133"/>
                  <a:gd name="T11" fmla="*/ 6 h 43"/>
                  <a:gd name="T12" fmla="*/ 80 w 133"/>
                  <a:gd name="T13" fmla="*/ 0 h 43"/>
                  <a:gd name="T14" fmla="*/ 54 w 133"/>
                  <a:gd name="T15" fmla="*/ 0 h 43"/>
                  <a:gd name="T16" fmla="*/ 48 w 133"/>
                  <a:gd name="T17" fmla="*/ 6 h 43"/>
                  <a:gd name="T18" fmla="*/ 48 w 133"/>
                  <a:gd name="T19" fmla="*/ 7 h 43"/>
                  <a:gd name="T20" fmla="*/ 41 w 133"/>
                  <a:gd name="T21" fmla="*/ 14 h 43"/>
                  <a:gd name="T22" fmla="*/ 16 w 133"/>
                  <a:gd name="T23" fmla="*/ 14 h 43"/>
                  <a:gd name="T24" fmla="*/ 10 w 133"/>
                  <a:gd name="T25" fmla="*/ 20 h 43"/>
                  <a:gd name="T26" fmla="*/ 0 w 133"/>
                  <a:gd name="T27" fmla="*/ 41 h 43"/>
                  <a:gd name="T28" fmla="*/ 1 w 133"/>
                  <a:gd name="T29" fmla="*/ 43 h 43"/>
                  <a:gd name="T30" fmla="*/ 131 w 133"/>
                  <a:gd name="T31" fmla="*/ 43 h 43"/>
                  <a:gd name="T32" fmla="*/ 132 w 133"/>
                  <a:gd name="T33" fmla="*/ 41 h 43"/>
                  <a:gd name="T34" fmla="*/ 67 w 133"/>
                  <a:gd name="T35" fmla="*/ 4 h 43"/>
                  <a:gd name="T36" fmla="*/ 71 w 133"/>
                  <a:gd name="T37" fmla="*/ 8 h 43"/>
                  <a:gd name="T38" fmla="*/ 67 w 133"/>
                  <a:gd name="T39" fmla="*/ 13 h 43"/>
                  <a:gd name="T40" fmla="*/ 62 w 133"/>
                  <a:gd name="T41" fmla="*/ 8 h 43"/>
                  <a:gd name="T42" fmla="*/ 67 w 133"/>
                  <a:gd name="T43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43">
                    <a:moveTo>
                      <a:pt x="132" y="41"/>
                    </a:moveTo>
                    <a:cubicBezTo>
                      <a:pt x="132" y="39"/>
                      <a:pt x="123" y="20"/>
                      <a:pt x="123" y="20"/>
                    </a:cubicBezTo>
                    <a:cubicBezTo>
                      <a:pt x="123" y="20"/>
                      <a:pt x="120" y="14"/>
                      <a:pt x="117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88" y="14"/>
                      <a:pt x="85" y="11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3"/>
                      <a:pt x="83" y="0"/>
                      <a:pt x="8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3"/>
                      <a:pt x="48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11"/>
                      <a:pt x="45" y="14"/>
                      <a:pt x="41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2" y="14"/>
                      <a:pt x="10" y="20"/>
                      <a:pt x="10" y="20"/>
                    </a:cubicBezTo>
                    <a:cubicBezTo>
                      <a:pt x="10" y="20"/>
                      <a:pt x="1" y="39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2" y="43"/>
                      <a:pt x="131" y="43"/>
                      <a:pt x="131" y="43"/>
                    </a:cubicBezTo>
                    <a:cubicBezTo>
                      <a:pt x="132" y="43"/>
                      <a:pt x="133" y="42"/>
                      <a:pt x="132" y="41"/>
                    </a:cubicBezTo>
                    <a:close/>
                    <a:moveTo>
                      <a:pt x="67" y="4"/>
                    </a:moveTo>
                    <a:cubicBezTo>
                      <a:pt x="69" y="4"/>
                      <a:pt x="71" y="6"/>
                      <a:pt x="71" y="8"/>
                    </a:cubicBezTo>
                    <a:cubicBezTo>
                      <a:pt x="71" y="11"/>
                      <a:pt x="69" y="13"/>
                      <a:pt x="67" y="13"/>
                    </a:cubicBezTo>
                    <a:cubicBezTo>
                      <a:pt x="64" y="13"/>
                      <a:pt x="62" y="11"/>
                      <a:pt x="62" y="8"/>
                    </a:cubicBezTo>
                    <a:cubicBezTo>
                      <a:pt x="62" y="6"/>
                      <a:pt x="64" y="4"/>
                      <a:pt x="67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68" name="CaixaDeTexto 67"/>
          <p:cNvSpPr txBox="1"/>
          <p:nvPr/>
        </p:nvSpPr>
        <p:spPr>
          <a:xfrm>
            <a:off x="388316" y="2487168"/>
            <a:ext cx="62136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Há quanto tempo você tem CHN?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376124" y="2036064"/>
            <a:ext cx="5204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haroni" panose="02010803020104030203" pitchFamily="2" charset="-79"/>
                <a:cs typeface="Aharoni" panose="02010803020104030203" pitchFamily="2" charset="-79"/>
              </a:rPr>
              <a:t>Pergunta aberta:</a:t>
            </a:r>
          </a:p>
        </p:txBody>
      </p:sp>
      <p:sp>
        <p:nvSpPr>
          <p:cNvPr id="70" name="CaixaDeTexto 69"/>
          <p:cNvSpPr txBox="1"/>
          <p:nvPr/>
        </p:nvSpPr>
        <p:spPr>
          <a:xfrm>
            <a:off x="672092" y="2964222"/>
            <a:ext cx="4265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9 anos</a:t>
            </a:r>
          </a:p>
          <a:p>
            <a:pPr>
              <a:tabLst>
                <a:tab pos="4572000" algn="r"/>
              </a:tabLst>
            </a:pPr>
            <a:r>
              <a:rPr lang="pt-BR" sz="2800" b="1" dirty="0">
                <a:solidFill>
                  <a:srgbClr val="FF000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7 anos e 2 meses</a:t>
            </a:r>
          </a:p>
          <a:p>
            <a:r>
              <a:rPr lang="pt-BR" sz="2800" b="1" dirty="0">
                <a:solidFill>
                  <a:srgbClr val="FF000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Quase 2 anos</a:t>
            </a:r>
          </a:p>
          <a:p>
            <a:r>
              <a:rPr lang="pt-BR" sz="2800" b="1" dirty="0">
                <a:solidFill>
                  <a:srgbClr val="FF000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Não completou 1 ano</a:t>
            </a:r>
          </a:p>
          <a:p>
            <a:endParaRPr lang="pt-BR" sz="2800" b="1" dirty="0">
              <a:solidFill>
                <a:srgbClr val="0070C0"/>
              </a:solidFill>
              <a:latin typeface="Bradley Hand ITC" panose="03070402050302030203" pitchFamily="66" charset="0"/>
              <a:cs typeface="Complex" panose="00000400000000000000" pitchFamily="2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672092" y="3635370"/>
            <a:ext cx="269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 flipH="1">
            <a:off x="654012" y="4066740"/>
            <a:ext cx="21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806412" y="4513607"/>
            <a:ext cx="3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7145419" y="783433"/>
            <a:ext cx="4930404" cy="272715"/>
            <a:chOff x="6913407" y="742486"/>
            <a:chExt cx="4930404" cy="272715"/>
          </a:xfrm>
        </p:grpSpPr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51047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QUESTIONÁRIO</a:t>
            </a:r>
          </a:p>
        </p:txBody>
      </p:sp>
      <p:grpSp>
        <p:nvGrpSpPr>
          <p:cNvPr id="3" name="Grupo 2"/>
          <p:cNvGrpSpPr>
            <a:grpSpLocks noChangeAspect="1"/>
          </p:cNvGrpSpPr>
          <p:nvPr/>
        </p:nvGrpSpPr>
        <p:grpSpPr>
          <a:xfrm>
            <a:off x="9057600" y="3081600"/>
            <a:ext cx="2020888" cy="2020888"/>
            <a:chOff x="9557852" y="1910351"/>
            <a:chExt cx="1010444" cy="1010444"/>
          </a:xfrm>
        </p:grpSpPr>
        <p:sp>
          <p:nvSpPr>
            <p:cNvPr id="57" name="Elipse 56"/>
            <p:cNvSpPr/>
            <p:nvPr/>
          </p:nvSpPr>
          <p:spPr>
            <a:xfrm>
              <a:off x="9557852" y="1910351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9817717" y="2101241"/>
              <a:ext cx="490714" cy="628665"/>
              <a:chOff x="1887450" y="1860630"/>
              <a:chExt cx="490714" cy="628665"/>
            </a:xfrm>
          </p:grpSpPr>
          <p:sp>
            <p:nvSpPr>
              <p:cNvPr id="59" name="Freeform 41"/>
              <p:cNvSpPr>
                <a:spLocks noEditPoints="1"/>
              </p:cNvSpPr>
              <p:nvPr/>
            </p:nvSpPr>
            <p:spPr bwMode="auto">
              <a:xfrm>
                <a:off x="1887450" y="1905957"/>
                <a:ext cx="490714" cy="583338"/>
              </a:xfrm>
              <a:custGeom>
                <a:avLst/>
                <a:gdLst>
                  <a:gd name="T0" fmla="*/ 175 w 208"/>
                  <a:gd name="T1" fmla="*/ 19 h 248"/>
                  <a:gd name="T2" fmla="*/ 168 w 208"/>
                  <a:gd name="T3" fmla="*/ 30 h 248"/>
                  <a:gd name="T4" fmla="*/ 32 w 208"/>
                  <a:gd name="T5" fmla="*/ 27 h 248"/>
                  <a:gd name="T6" fmla="*/ 35 w 208"/>
                  <a:gd name="T7" fmla="*/ 13 h 248"/>
                  <a:gd name="T8" fmla="*/ 15 w 208"/>
                  <a:gd name="T9" fmla="*/ 232 h 248"/>
                  <a:gd name="T10" fmla="*/ 193 w 208"/>
                  <a:gd name="T11" fmla="*/ 13 h 248"/>
                  <a:gd name="T12" fmla="*/ 76 w 208"/>
                  <a:gd name="T13" fmla="*/ 206 h 248"/>
                  <a:gd name="T14" fmla="*/ 37 w 208"/>
                  <a:gd name="T15" fmla="*/ 167 h 248"/>
                  <a:gd name="T16" fmla="*/ 76 w 208"/>
                  <a:gd name="T17" fmla="*/ 206 h 248"/>
                  <a:gd name="T18" fmla="*/ 99 w 208"/>
                  <a:gd name="T19" fmla="*/ 198 h 248"/>
                  <a:gd name="T20" fmla="*/ 170 w 208"/>
                  <a:gd name="T21" fmla="*/ 192 h 248"/>
                  <a:gd name="T22" fmla="*/ 170 w 208"/>
                  <a:gd name="T23" fmla="*/ 185 h 248"/>
                  <a:gd name="T24" fmla="*/ 99 w 208"/>
                  <a:gd name="T25" fmla="*/ 179 h 248"/>
                  <a:gd name="T26" fmla="*/ 170 w 208"/>
                  <a:gd name="T27" fmla="*/ 185 h 248"/>
                  <a:gd name="T28" fmla="*/ 202 w 208"/>
                  <a:gd name="T29" fmla="*/ 9 h 248"/>
                  <a:gd name="T30" fmla="*/ 199 w 208"/>
                  <a:gd name="T31" fmla="*/ 242 h 248"/>
                  <a:gd name="T32" fmla="*/ 6 w 208"/>
                  <a:gd name="T33" fmla="*/ 239 h 248"/>
                  <a:gd name="T34" fmla="*/ 10 w 208"/>
                  <a:gd name="T35" fmla="*/ 6 h 248"/>
                  <a:gd name="T36" fmla="*/ 199 w 208"/>
                  <a:gd name="T37" fmla="*/ 0 h 248"/>
                  <a:gd name="T38" fmla="*/ 0 w 208"/>
                  <a:gd name="T39" fmla="*/ 9 h 248"/>
                  <a:gd name="T40" fmla="*/ 10 w 208"/>
                  <a:gd name="T41" fmla="*/ 248 h 248"/>
                  <a:gd name="T42" fmla="*/ 208 w 208"/>
                  <a:gd name="T43" fmla="*/ 239 h 248"/>
                  <a:gd name="T44" fmla="*/ 199 w 208"/>
                  <a:gd name="T45" fmla="*/ 0 h 248"/>
                  <a:gd name="T46" fmla="*/ 99 w 208"/>
                  <a:gd name="T47" fmla="*/ 65 h 248"/>
                  <a:gd name="T48" fmla="*/ 170 w 208"/>
                  <a:gd name="T49" fmla="*/ 59 h 248"/>
                  <a:gd name="T50" fmla="*/ 170 w 208"/>
                  <a:gd name="T51" fmla="*/ 78 h 248"/>
                  <a:gd name="T52" fmla="*/ 99 w 208"/>
                  <a:gd name="T53" fmla="*/ 72 h 248"/>
                  <a:gd name="T54" fmla="*/ 170 w 208"/>
                  <a:gd name="T55" fmla="*/ 78 h 248"/>
                  <a:gd name="T56" fmla="*/ 43 w 208"/>
                  <a:gd name="T57" fmla="*/ 200 h 248"/>
                  <a:gd name="T58" fmla="*/ 70 w 208"/>
                  <a:gd name="T59" fmla="*/ 173 h 248"/>
                  <a:gd name="T60" fmla="*/ 170 w 208"/>
                  <a:gd name="T61" fmla="*/ 125 h 248"/>
                  <a:gd name="T62" fmla="*/ 99 w 208"/>
                  <a:gd name="T63" fmla="*/ 119 h 248"/>
                  <a:gd name="T64" fmla="*/ 170 w 208"/>
                  <a:gd name="T65" fmla="*/ 125 h 248"/>
                  <a:gd name="T66" fmla="*/ 99 w 208"/>
                  <a:gd name="T67" fmla="*/ 138 h 248"/>
                  <a:gd name="T68" fmla="*/ 170 w 208"/>
                  <a:gd name="T69" fmla="*/ 132 h 248"/>
                  <a:gd name="T70" fmla="*/ 61 w 208"/>
                  <a:gd name="T71" fmla="*/ 76 h 248"/>
                  <a:gd name="T72" fmla="*/ 47 w 208"/>
                  <a:gd name="T73" fmla="*/ 58 h 248"/>
                  <a:gd name="T74" fmla="*/ 61 w 208"/>
                  <a:gd name="T75" fmla="*/ 68 h 248"/>
                  <a:gd name="T76" fmla="*/ 89 w 208"/>
                  <a:gd name="T77" fmla="*/ 43 h 248"/>
                  <a:gd name="T78" fmla="*/ 61 w 208"/>
                  <a:gd name="T79" fmla="*/ 76 h 248"/>
                  <a:gd name="T80" fmla="*/ 76 w 208"/>
                  <a:gd name="T81" fmla="*/ 86 h 248"/>
                  <a:gd name="T82" fmla="*/ 37 w 208"/>
                  <a:gd name="T83" fmla="*/ 47 h 248"/>
                  <a:gd name="T84" fmla="*/ 76 w 208"/>
                  <a:gd name="T85" fmla="*/ 49 h 248"/>
                  <a:gd name="T86" fmla="*/ 70 w 208"/>
                  <a:gd name="T87" fmla="*/ 53 h 248"/>
                  <a:gd name="T88" fmla="*/ 43 w 208"/>
                  <a:gd name="T89" fmla="*/ 80 h 248"/>
                  <a:gd name="T90" fmla="*/ 70 w 208"/>
                  <a:gd name="T91" fmla="*/ 71 h 248"/>
                  <a:gd name="T92" fmla="*/ 61 w 208"/>
                  <a:gd name="T93" fmla="*/ 136 h 248"/>
                  <a:gd name="T94" fmla="*/ 47 w 208"/>
                  <a:gd name="T95" fmla="*/ 118 h 248"/>
                  <a:gd name="T96" fmla="*/ 61 w 208"/>
                  <a:gd name="T97" fmla="*/ 128 h 248"/>
                  <a:gd name="T98" fmla="*/ 89 w 208"/>
                  <a:gd name="T99" fmla="*/ 103 h 248"/>
                  <a:gd name="T100" fmla="*/ 61 w 208"/>
                  <a:gd name="T101" fmla="*/ 136 h 248"/>
                  <a:gd name="T102" fmla="*/ 76 w 208"/>
                  <a:gd name="T103" fmla="*/ 146 h 248"/>
                  <a:gd name="T104" fmla="*/ 37 w 208"/>
                  <a:gd name="T105" fmla="*/ 107 h 248"/>
                  <a:gd name="T106" fmla="*/ 76 w 208"/>
                  <a:gd name="T107" fmla="*/ 109 h 248"/>
                  <a:gd name="T108" fmla="*/ 70 w 208"/>
                  <a:gd name="T109" fmla="*/ 113 h 248"/>
                  <a:gd name="T110" fmla="*/ 43 w 208"/>
                  <a:gd name="T111" fmla="*/ 140 h 248"/>
                  <a:gd name="T112" fmla="*/ 70 w 208"/>
                  <a:gd name="T113" fmla="*/ 13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8" h="248">
                    <a:moveTo>
                      <a:pt x="172" y="13"/>
                    </a:moveTo>
                    <a:cubicBezTo>
                      <a:pt x="173" y="16"/>
                      <a:pt x="174" y="19"/>
                      <a:pt x="175" y="19"/>
                    </a:cubicBezTo>
                    <a:cubicBezTo>
                      <a:pt x="176" y="22"/>
                      <a:pt x="176" y="24"/>
                      <a:pt x="174" y="27"/>
                    </a:cubicBezTo>
                    <a:cubicBezTo>
                      <a:pt x="173" y="29"/>
                      <a:pt x="171" y="30"/>
                      <a:pt x="16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6" y="30"/>
                      <a:pt x="34" y="29"/>
                      <a:pt x="32" y="27"/>
                    </a:cubicBezTo>
                    <a:cubicBezTo>
                      <a:pt x="31" y="24"/>
                      <a:pt x="31" y="22"/>
                      <a:pt x="32" y="19"/>
                    </a:cubicBezTo>
                    <a:cubicBezTo>
                      <a:pt x="32" y="19"/>
                      <a:pt x="33" y="16"/>
                      <a:pt x="3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193" y="232"/>
                      <a:pt x="193" y="232"/>
                      <a:pt x="193" y="232"/>
                    </a:cubicBezTo>
                    <a:cubicBezTo>
                      <a:pt x="193" y="13"/>
                      <a:pt x="193" y="13"/>
                      <a:pt x="193" y="13"/>
                    </a:cubicBezTo>
                    <a:lnTo>
                      <a:pt x="172" y="13"/>
                    </a:lnTo>
                    <a:close/>
                    <a:moveTo>
                      <a:pt x="76" y="206"/>
                    </a:moveTo>
                    <a:cubicBezTo>
                      <a:pt x="37" y="206"/>
                      <a:pt x="37" y="206"/>
                      <a:pt x="37" y="206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76" y="167"/>
                      <a:pt x="76" y="167"/>
                      <a:pt x="76" y="167"/>
                    </a:cubicBezTo>
                    <a:lnTo>
                      <a:pt x="76" y="206"/>
                    </a:lnTo>
                    <a:close/>
                    <a:moveTo>
                      <a:pt x="170" y="198"/>
                    </a:moveTo>
                    <a:cubicBezTo>
                      <a:pt x="99" y="198"/>
                      <a:pt x="99" y="198"/>
                      <a:pt x="99" y="198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170" y="192"/>
                      <a:pt x="170" y="192"/>
                      <a:pt x="170" y="192"/>
                    </a:cubicBezTo>
                    <a:lnTo>
                      <a:pt x="170" y="198"/>
                    </a:lnTo>
                    <a:close/>
                    <a:moveTo>
                      <a:pt x="170" y="185"/>
                    </a:moveTo>
                    <a:cubicBezTo>
                      <a:pt x="99" y="185"/>
                      <a:pt x="99" y="185"/>
                      <a:pt x="99" y="185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70" y="179"/>
                      <a:pt x="170" y="179"/>
                      <a:pt x="170" y="179"/>
                    </a:cubicBezTo>
                    <a:lnTo>
                      <a:pt x="170" y="185"/>
                    </a:lnTo>
                    <a:close/>
                    <a:moveTo>
                      <a:pt x="199" y="6"/>
                    </a:moveTo>
                    <a:cubicBezTo>
                      <a:pt x="200" y="6"/>
                      <a:pt x="202" y="7"/>
                      <a:pt x="202" y="9"/>
                    </a:cubicBezTo>
                    <a:cubicBezTo>
                      <a:pt x="202" y="239"/>
                      <a:pt x="202" y="239"/>
                      <a:pt x="202" y="239"/>
                    </a:cubicBezTo>
                    <a:cubicBezTo>
                      <a:pt x="202" y="241"/>
                      <a:pt x="200" y="242"/>
                      <a:pt x="199" y="242"/>
                    </a:cubicBezTo>
                    <a:cubicBezTo>
                      <a:pt x="10" y="242"/>
                      <a:pt x="10" y="242"/>
                      <a:pt x="10" y="242"/>
                    </a:cubicBezTo>
                    <a:cubicBezTo>
                      <a:pt x="8" y="242"/>
                      <a:pt x="6" y="241"/>
                      <a:pt x="6" y="23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7"/>
                      <a:pt x="8" y="6"/>
                      <a:pt x="10" y="6"/>
                    </a:cubicBezTo>
                    <a:cubicBezTo>
                      <a:pt x="199" y="6"/>
                      <a:pt x="199" y="6"/>
                      <a:pt x="199" y="6"/>
                    </a:cubicBezTo>
                    <a:moveTo>
                      <a:pt x="19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5" y="248"/>
                      <a:pt x="10" y="248"/>
                    </a:cubicBezTo>
                    <a:cubicBezTo>
                      <a:pt x="199" y="248"/>
                      <a:pt x="199" y="248"/>
                      <a:pt x="199" y="248"/>
                    </a:cubicBezTo>
                    <a:cubicBezTo>
                      <a:pt x="204" y="248"/>
                      <a:pt x="208" y="244"/>
                      <a:pt x="208" y="239"/>
                    </a:cubicBezTo>
                    <a:cubicBezTo>
                      <a:pt x="208" y="9"/>
                      <a:pt x="208" y="9"/>
                      <a:pt x="208" y="9"/>
                    </a:cubicBezTo>
                    <a:cubicBezTo>
                      <a:pt x="208" y="4"/>
                      <a:pt x="204" y="0"/>
                      <a:pt x="199" y="0"/>
                    </a:cubicBezTo>
                    <a:close/>
                    <a:moveTo>
                      <a:pt x="170" y="65"/>
                    </a:move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70" y="59"/>
                      <a:pt x="170" y="59"/>
                      <a:pt x="170" y="59"/>
                    </a:cubicBezTo>
                    <a:lnTo>
                      <a:pt x="170" y="65"/>
                    </a:lnTo>
                    <a:close/>
                    <a:moveTo>
                      <a:pt x="170" y="78"/>
                    </a:move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70" y="72"/>
                      <a:pt x="170" y="72"/>
                      <a:pt x="170" y="72"/>
                    </a:cubicBezTo>
                    <a:lnTo>
                      <a:pt x="170" y="78"/>
                    </a:lnTo>
                    <a:close/>
                    <a:moveTo>
                      <a:pt x="70" y="200"/>
                    </a:moveTo>
                    <a:cubicBezTo>
                      <a:pt x="43" y="200"/>
                      <a:pt x="43" y="200"/>
                      <a:pt x="43" y="200"/>
                    </a:cubicBezTo>
                    <a:cubicBezTo>
                      <a:pt x="43" y="173"/>
                      <a:pt x="43" y="173"/>
                      <a:pt x="43" y="173"/>
                    </a:cubicBezTo>
                    <a:cubicBezTo>
                      <a:pt x="70" y="173"/>
                      <a:pt x="70" y="173"/>
                      <a:pt x="70" y="173"/>
                    </a:cubicBezTo>
                    <a:lnTo>
                      <a:pt x="70" y="200"/>
                    </a:lnTo>
                    <a:close/>
                    <a:moveTo>
                      <a:pt x="170" y="125"/>
                    </a:moveTo>
                    <a:cubicBezTo>
                      <a:pt x="99" y="125"/>
                      <a:pt x="99" y="125"/>
                      <a:pt x="99" y="125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170" y="125"/>
                    </a:lnTo>
                    <a:close/>
                    <a:moveTo>
                      <a:pt x="170" y="138"/>
                    </a:moveTo>
                    <a:cubicBezTo>
                      <a:pt x="99" y="138"/>
                      <a:pt x="99" y="138"/>
                      <a:pt x="99" y="138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70" y="132"/>
                      <a:pt x="170" y="132"/>
                      <a:pt x="170" y="132"/>
                    </a:cubicBezTo>
                    <a:lnTo>
                      <a:pt x="170" y="138"/>
                    </a:lnTo>
                    <a:close/>
                    <a:moveTo>
                      <a:pt x="61" y="76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61"/>
                      <a:pt x="46" y="59"/>
                      <a:pt x="47" y="58"/>
                    </a:cubicBezTo>
                    <a:cubicBezTo>
                      <a:pt x="49" y="57"/>
                      <a:pt x="50" y="57"/>
                      <a:pt x="52" y="58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6" y="42"/>
                      <a:pt x="88" y="42"/>
                      <a:pt x="89" y="43"/>
                    </a:cubicBezTo>
                    <a:cubicBezTo>
                      <a:pt x="91" y="44"/>
                      <a:pt x="91" y="46"/>
                      <a:pt x="89" y="47"/>
                    </a:cubicBezTo>
                    <a:lnTo>
                      <a:pt x="61" y="76"/>
                    </a:lnTo>
                    <a:close/>
                    <a:moveTo>
                      <a:pt x="76" y="65"/>
                    </a:moveTo>
                    <a:cubicBezTo>
                      <a:pt x="76" y="86"/>
                      <a:pt x="76" y="86"/>
                      <a:pt x="7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71"/>
                      <a:pt x="70" y="71"/>
                      <a:pt x="70" y="71"/>
                    </a:cubicBezTo>
                    <a:lnTo>
                      <a:pt x="76" y="65"/>
                    </a:lnTo>
                    <a:close/>
                    <a:moveTo>
                      <a:pt x="61" y="136"/>
                    </a:move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6" y="119"/>
                      <a:pt x="47" y="118"/>
                    </a:cubicBezTo>
                    <a:cubicBezTo>
                      <a:pt x="49" y="117"/>
                      <a:pt x="50" y="117"/>
                      <a:pt x="52" y="118"/>
                    </a:cubicBezTo>
                    <a:cubicBezTo>
                      <a:pt x="61" y="128"/>
                      <a:pt x="61" y="128"/>
                      <a:pt x="61" y="128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86" y="102"/>
                      <a:pt x="88" y="102"/>
                      <a:pt x="89" y="103"/>
                    </a:cubicBezTo>
                    <a:cubicBezTo>
                      <a:pt x="91" y="104"/>
                      <a:pt x="91" y="106"/>
                      <a:pt x="89" y="107"/>
                    </a:cubicBezTo>
                    <a:lnTo>
                      <a:pt x="61" y="136"/>
                    </a:lnTo>
                    <a:close/>
                    <a:moveTo>
                      <a:pt x="76" y="125"/>
                    </a:moveTo>
                    <a:cubicBezTo>
                      <a:pt x="76" y="146"/>
                      <a:pt x="76" y="146"/>
                      <a:pt x="76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70" y="140"/>
                      <a:pt x="70" y="140"/>
                      <a:pt x="70" y="140"/>
                    </a:cubicBezTo>
                    <a:cubicBezTo>
                      <a:pt x="70" y="131"/>
                      <a:pt x="70" y="131"/>
                      <a:pt x="70" y="131"/>
                    </a:cubicBezTo>
                    <a:lnTo>
                      <a:pt x="76" y="1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42"/>
              <p:cNvSpPr>
                <a:spLocks noEditPoints="1"/>
              </p:cNvSpPr>
              <p:nvPr/>
            </p:nvSpPr>
            <p:spPr bwMode="auto">
              <a:xfrm>
                <a:off x="1975148" y="1860630"/>
                <a:ext cx="313347" cy="101493"/>
              </a:xfrm>
              <a:custGeom>
                <a:avLst/>
                <a:gdLst>
                  <a:gd name="T0" fmla="*/ 132 w 133"/>
                  <a:gd name="T1" fmla="*/ 41 h 43"/>
                  <a:gd name="T2" fmla="*/ 123 w 133"/>
                  <a:gd name="T3" fmla="*/ 20 h 43"/>
                  <a:gd name="T4" fmla="*/ 117 w 133"/>
                  <a:gd name="T5" fmla="*/ 14 h 43"/>
                  <a:gd name="T6" fmla="*/ 92 w 133"/>
                  <a:gd name="T7" fmla="*/ 14 h 43"/>
                  <a:gd name="T8" fmla="*/ 85 w 133"/>
                  <a:gd name="T9" fmla="*/ 7 h 43"/>
                  <a:gd name="T10" fmla="*/ 85 w 133"/>
                  <a:gd name="T11" fmla="*/ 6 h 43"/>
                  <a:gd name="T12" fmla="*/ 80 w 133"/>
                  <a:gd name="T13" fmla="*/ 0 h 43"/>
                  <a:gd name="T14" fmla="*/ 54 w 133"/>
                  <a:gd name="T15" fmla="*/ 0 h 43"/>
                  <a:gd name="T16" fmla="*/ 48 w 133"/>
                  <a:gd name="T17" fmla="*/ 6 h 43"/>
                  <a:gd name="T18" fmla="*/ 48 w 133"/>
                  <a:gd name="T19" fmla="*/ 7 h 43"/>
                  <a:gd name="T20" fmla="*/ 41 w 133"/>
                  <a:gd name="T21" fmla="*/ 14 h 43"/>
                  <a:gd name="T22" fmla="*/ 16 w 133"/>
                  <a:gd name="T23" fmla="*/ 14 h 43"/>
                  <a:gd name="T24" fmla="*/ 10 w 133"/>
                  <a:gd name="T25" fmla="*/ 20 h 43"/>
                  <a:gd name="T26" fmla="*/ 0 w 133"/>
                  <a:gd name="T27" fmla="*/ 41 h 43"/>
                  <a:gd name="T28" fmla="*/ 1 w 133"/>
                  <a:gd name="T29" fmla="*/ 43 h 43"/>
                  <a:gd name="T30" fmla="*/ 131 w 133"/>
                  <a:gd name="T31" fmla="*/ 43 h 43"/>
                  <a:gd name="T32" fmla="*/ 132 w 133"/>
                  <a:gd name="T33" fmla="*/ 41 h 43"/>
                  <a:gd name="T34" fmla="*/ 67 w 133"/>
                  <a:gd name="T35" fmla="*/ 4 h 43"/>
                  <a:gd name="T36" fmla="*/ 71 w 133"/>
                  <a:gd name="T37" fmla="*/ 8 h 43"/>
                  <a:gd name="T38" fmla="*/ 67 w 133"/>
                  <a:gd name="T39" fmla="*/ 13 h 43"/>
                  <a:gd name="T40" fmla="*/ 62 w 133"/>
                  <a:gd name="T41" fmla="*/ 8 h 43"/>
                  <a:gd name="T42" fmla="*/ 67 w 133"/>
                  <a:gd name="T43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43">
                    <a:moveTo>
                      <a:pt x="132" y="41"/>
                    </a:moveTo>
                    <a:cubicBezTo>
                      <a:pt x="132" y="39"/>
                      <a:pt x="123" y="20"/>
                      <a:pt x="123" y="20"/>
                    </a:cubicBezTo>
                    <a:cubicBezTo>
                      <a:pt x="123" y="20"/>
                      <a:pt x="120" y="14"/>
                      <a:pt x="117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88" y="14"/>
                      <a:pt x="85" y="11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3"/>
                      <a:pt x="83" y="0"/>
                      <a:pt x="8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3"/>
                      <a:pt x="48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11"/>
                      <a:pt x="45" y="14"/>
                      <a:pt x="41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2" y="14"/>
                      <a:pt x="10" y="20"/>
                      <a:pt x="10" y="20"/>
                    </a:cubicBezTo>
                    <a:cubicBezTo>
                      <a:pt x="10" y="20"/>
                      <a:pt x="1" y="39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2" y="43"/>
                      <a:pt x="131" y="43"/>
                      <a:pt x="131" y="43"/>
                    </a:cubicBezTo>
                    <a:cubicBezTo>
                      <a:pt x="132" y="43"/>
                      <a:pt x="133" y="42"/>
                      <a:pt x="132" y="41"/>
                    </a:cubicBezTo>
                    <a:close/>
                    <a:moveTo>
                      <a:pt x="67" y="4"/>
                    </a:moveTo>
                    <a:cubicBezTo>
                      <a:pt x="69" y="4"/>
                      <a:pt x="71" y="6"/>
                      <a:pt x="71" y="8"/>
                    </a:cubicBezTo>
                    <a:cubicBezTo>
                      <a:pt x="71" y="11"/>
                      <a:pt x="69" y="13"/>
                      <a:pt x="67" y="13"/>
                    </a:cubicBezTo>
                    <a:cubicBezTo>
                      <a:pt x="64" y="13"/>
                      <a:pt x="62" y="11"/>
                      <a:pt x="62" y="8"/>
                    </a:cubicBezTo>
                    <a:cubicBezTo>
                      <a:pt x="62" y="6"/>
                      <a:pt x="64" y="4"/>
                      <a:pt x="67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68" name="CaixaDeTexto 67"/>
          <p:cNvSpPr txBox="1"/>
          <p:nvPr/>
        </p:nvSpPr>
        <p:spPr>
          <a:xfrm>
            <a:off x="388316" y="2487168"/>
            <a:ext cx="621365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Assinale os meios de transportes que utiliza regularmente: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a pé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bicicleta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motocicleta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automóvel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ônibus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trem (superfície e metrô)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 ) outros:_____________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376124" y="2036064"/>
            <a:ext cx="657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haroni" panose="02010803020104030203" pitchFamily="2" charset="-79"/>
                <a:cs typeface="Aharoni" panose="02010803020104030203" pitchFamily="2" charset="-79"/>
              </a:rPr>
              <a:t>Pergunta com múltiplas variáveis:</a:t>
            </a:r>
          </a:p>
        </p:txBody>
      </p:sp>
      <p:sp>
        <p:nvSpPr>
          <p:cNvPr id="70" name="CaixaDeTexto 69"/>
          <p:cNvSpPr txBox="1"/>
          <p:nvPr/>
        </p:nvSpPr>
        <p:spPr>
          <a:xfrm>
            <a:off x="526742" y="3286566"/>
            <a:ext cx="170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X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26741" y="4780057"/>
            <a:ext cx="170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2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7145419" y="783433"/>
            <a:ext cx="4930404" cy="272715"/>
            <a:chOff x="6913407" y="742486"/>
            <a:chExt cx="4930404" cy="272715"/>
          </a:xfrm>
        </p:grpSpPr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51047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QUESTIONÁRIO</a:t>
            </a:r>
          </a:p>
        </p:txBody>
      </p:sp>
      <p:grpSp>
        <p:nvGrpSpPr>
          <p:cNvPr id="3" name="Grupo 2"/>
          <p:cNvGrpSpPr>
            <a:grpSpLocks noChangeAspect="1"/>
          </p:cNvGrpSpPr>
          <p:nvPr/>
        </p:nvGrpSpPr>
        <p:grpSpPr>
          <a:xfrm>
            <a:off x="9057600" y="3081600"/>
            <a:ext cx="2020888" cy="2020888"/>
            <a:chOff x="9557852" y="1910351"/>
            <a:chExt cx="1010444" cy="1010444"/>
          </a:xfrm>
        </p:grpSpPr>
        <p:sp>
          <p:nvSpPr>
            <p:cNvPr id="57" name="Elipse 56"/>
            <p:cNvSpPr/>
            <p:nvPr/>
          </p:nvSpPr>
          <p:spPr>
            <a:xfrm>
              <a:off x="9557852" y="1910351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9817717" y="2101241"/>
              <a:ext cx="490714" cy="628665"/>
              <a:chOff x="1887450" y="1860630"/>
              <a:chExt cx="490714" cy="628665"/>
            </a:xfrm>
          </p:grpSpPr>
          <p:sp>
            <p:nvSpPr>
              <p:cNvPr id="59" name="Freeform 41"/>
              <p:cNvSpPr>
                <a:spLocks noEditPoints="1"/>
              </p:cNvSpPr>
              <p:nvPr/>
            </p:nvSpPr>
            <p:spPr bwMode="auto">
              <a:xfrm>
                <a:off x="1887450" y="1905957"/>
                <a:ext cx="490714" cy="583338"/>
              </a:xfrm>
              <a:custGeom>
                <a:avLst/>
                <a:gdLst>
                  <a:gd name="T0" fmla="*/ 175 w 208"/>
                  <a:gd name="T1" fmla="*/ 19 h 248"/>
                  <a:gd name="T2" fmla="*/ 168 w 208"/>
                  <a:gd name="T3" fmla="*/ 30 h 248"/>
                  <a:gd name="T4" fmla="*/ 32 w 208"/>
                  <a:gd name="T5" fmla="*/ 27 h 248"/>
                  <a:gd name="T6" fmla="*/ 35 w 208"/>
                  <a:gd name="T7" fmla="*/ 13 h 248"/>
                  <a:gd name="T8" fmla="*/ 15 w 208"/>
                  <a:gd name="T9" fmla="*/ 232 h 248"/>
                  <a:gd name="T10" fmla="*/ 193 w 208"/>
                  <a:gd name="T11" fmla="*/ 13 h 248"/>
                  <a:gd name="T12" fmla="*/ 76 w 208"/>
                  <a:gd name="T13" fmla="*/ 206 h 248"/>
                  <a:gd name="T14" fmla="*/ 37 w 208"/>
                  <a:gd name="T15" fmla="*/ 167 h 248"/>
                  <a:gd name="T16" fmla="*/ 76 w 208"/>
                  <a:gd name="T17" fmla="*/ 206 h 248"/>
                  <a:gd name="T18" fmla="*/ 99 w 208"/>
                  <a:gd name="T19" fmla="*/ 198 h 248"/>
                  <a:gd name="T20" fmla="*/ 170 w 208"/>
                  <a:gd name="T21" fmla="*/ 192 h 248"/>
                  <a:gd name="T22" fmla="*/ 170 w 208"/>
                  <a:gd name="T23" fmla="*/ 185 h 248"/>
                  <a:gd name="T24" fmla="*/ 99 w 208"/>
                  <a:gd name="T25" fmla="*/ 179 h 248"/>
                  <a:gd name="T26" fmla="*/ 170 w 208"/>
                  <a:gd name="T27" fmla="*/ 185 h 248"/>
                  <a:gd name="T28" fmla="*/ 202 w 208"/>
                  <a:gd name="T29" fmla="*/ 9 h 248"/>
                  <a:gd name="T30" fmla="*/ 199 w 208"/>
                  <a:gd name="T31" fmla="*/ 242 h 248"/>
                  <a:gd name="T32" fmla="*/ 6 w 208"/>
                  <a:gd name="T33" fmla="*/ 239 h 248"/>
                  <a:gd name="T34" fmla="*/ 10 w 208"/>
                  <a:gd name="T35" fmla="*/ 6 h 248"/>
                  <a:gd name="T36" fmla="*/ 199 w 208"/>
                  <a:gd name="T37" fmla="*/ 0 h 248"/>
                  <a:gd name="T38" fmla="*/ 0 w 208"/>
                  <a:gd name="T39" fmla="*/ 9 h 248"/>
                  <a:gd name="T40" fmla="*/ 10 w 208"/>
                  <a:gd name="T41" fmla="*/ 248 h 248"/>
                  <a:gd name="T42" fmla="*/ 208 w 208"/>
                  <a:gd name="T43" fmla="*/ 239 h 248"/>
                  <a:gd name="T44" fmla="*/ 199 w 208"/>
                  <a:gd name="T45" fmla="*/ 0 h 248"/>
                  <a:gd name="T46" fmla="*/ 99 w 208"/>
                  <a:gd name="T47" fmla="*/ 65 h 248"/>
                  <a:gd name="T48" fmla="*/ 170 w 208"/>
                  <a:gd name="T49" fmla="*/ 59 h 248"/>
                  <a:gd name="T50" fmla="*/ 170 w 208"/>
                  <a:gd name="T51" fmla="*/ 78 h 248"/>
                  <a:gd name="T52" fmla="*/ 99 w 208"/>
                  <a:gd name="T53" fmla="*/ 72 h 248"/>
                  <a:gd name="T54" fmla="*/ 170 w 208"/>
                  <a:gd name="T55" fmla="*/ 78 h 248"/>
                  <a:gd name="T56" fmla="*/ 43 w 208"/>
                  <a:gd name="T57" fmla="*/ 200 h 248"/>
                  <a:gd name="T58" fmla="*/ 70 w 208"/>
                  <a:gd name="T59" fmla="*/ 173 h 248"/>
                  <a:gd name="T60" fmla="*/ 170 w 208"/>
                  <a:gd name="T61" fmla="*/ 125 h 248"/>
                  <a:gd name="T62" fmla="*/ 99 w 208"/>
                  <a:gd name="T63" fmla="*/ 119 h 248"/>
                  <a:gd name="T64" fmla="*/ 170 w 208"/>
                  <a:gd name="T65" fmla="*/ 125 h 248"/>
                  <a:gd name="T66" fmla="*/ 99 w 208"/>
                  <a:gd name="T67" fmla="*/ 138 h 248"/>
                  <a:gd name="T68" fmla="*/ 170 w 208"/>
                  <a:gd name="T69" fmla="*/ 132 h 248"/>
                  <a:gd name="T70" fmla="*/ 61 w 208"/>
                  <a:gd name="T71" fmla="*/ 76 h 248"/>
                  <a:gd name="T72" fmla="*/ 47 w 208"/>
                  <a:gd name="T73" fmla="*/ 58 h 248"/>
                  <a:gd name="T74" fmla="*/ 61 w 208"/>
                  <a:gd name="T75" fmla="*/ 68 h 248"/>
                  <a:gd name="T76" fmla="*/ 89 w 208"/>
                  <a:gd name="T77" fmla="*/ 43 h 248"/>
                  <a:gd name="T78" fmla="*/ 61 w 208"/>
                  <a:gd name="T79" fmla="*/ 76 h 248"/>
                  <a:gd name="T80" fmla="*/ 76 w 208"/>
                  <a:gd name="T81" fmla="*/ 86 h 248"/>
                  <a:gd name="T82" fmla="*/ 37 w 208"/>
                  <a:gd name="T83" fmla="*/ 47 h 248"/>
                  <a:gd name="T84" fmla="*/ 76 w 208"/>
                  <a:gd name="T85" fmla="*/ 49 h 248"/>
                  <a:gd name="T86" fmla="*/ 70 w 208"/>
                  <a:gd name="T87" fmla="*/ 53 h 248"/>
                  <a:gd name="T88" fmla="*/ 43 w 208"/>
                  <a:gd name="T89" fmla="*/ 80 h 248"/>
                  <a:gd name="T90" fmla="*/ 70 w 208"/>
                  <a:gd name="T91" fmla="*/ 71 h 248"/>
                  <a:gd name="T92" fmla="*/ 61 w 208"/>
                  <a:gd name="T93" fmla="*/ 136 h 248"/>
                  <a:gd name="T94" fmla="*/ 47 w 208"/>
                  <a:gd name="T95" fmla="*/ 118 h 248"/>
                  <a:gd name="T96" fmla="*/ 61 w 208"/>
                  <a:gd name="T97" fmla="*/ 128 h 248"/>
                  <a:gd name="T98" fmla="*/ 89 w 208"/>
                  <a:gd name="T99" fmla="*/ 103 h 248"/>
                  <a:gd name="T100" fmla="*/ 61 w 208"/>
                  <a:gd name="T101" fmla="*/ 136 h 248"/>
                  <a:gd name="T102" fmla="*/ 76 w 208"/>
                  <a:gd name="T103" fmla="*/ 146 h 248"/>
                  <a:gd name="T104" fmla="*/ 37 w 208"/>
                  <a:gd name="T105" fmla="*/ 107 h 248"/>
                  <a:gd name="T106" fmla="*/ 76 w 208"/>
                  <a:gd name="T107" fmla="*/ 109 h 248"/>
                  <a:gd name="T108" fmla="*/ 70 w 208"/>
                  <a:gd name="T109" fmla="*/ 113 h 248"/>
                  <a:gd name="T110" fmla="*/ 43 w 208"/>
                  <a:gd name="T111" fmla="*/ 140 h 248"/>
                  <a:gd name="T112" fmla="*/ 70 w 208"/>
                  <a:gd name="T113" fmla="*/ 13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8" h="248">
                    <a:moveTo>
                      <a:pt x="172" y="13"/>
                    </a:moveTo>
                    <a:cubicBezTo>
                      <a:pt x="173" y="16"/>
                      <a:pt x="174" y="19"/>
                      <a:pt x="175" y="19"/>
                    </a:cubicBezTo>
                    <a:cubicBezTo>
                      <a:pt x="176" y="22"/>
                      <a:pt x="176" y="24"/>
                      <a:pt x="174" y="27"/>
                    </a:cubicBezTo>
                    <a:cubicBezTo>
                      <a:pt x="173" y="29"/>
                      <a:pt x="171" y="30"/>
                      <a:pt x="16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6" y="30"/>
                      <a:pt x="34" y="29"/>
                      <a:pt x="32" y="27"/>
                    </a:cubicBezTo>
                    <a:cubicBezTo>
                      <a:pt x="31" y="24"/>
                      <a:pt x="31" y="22"/>
                      <a:pt x="32" y="19"/>
                    </a:cubicBezTo>
                    <a:cubicBezTo>
                      <a:pt x="32" y="19"/>
                      <a:pt x="33" y="16"/>
                      <a:pt x="3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193" y="232"/>
                      <a:pt x="193" y="232"/>
                      <a:pt x="193" y="232"/>
                    </a:cubicBezTo>
                    <a:cubicBezTo>
                      <a:pt x="193" y="13"/>
                      <a:pt x="193" y="13"/>
                      <a:pt x="193" y="13"/>
                    </a:cubicBezTo>
                    <a:lnTo>
                      <a:pt x="172" y="13"/>
                    </a:lnTo>
                    <a:close/>
                    <a:moveTo>
                      <a:pt x="76" y="206"/>
                    </a:moveTo>
                    <a:cubicBezTo>
                      <a:pt x="37" y="206"/>
                      <a:pt x="37" y="206"/>
                      <a:pt x="37" y="206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76" y="167"/>
                      <a:pt x="76" y="167"/>
                      <a:pt x="76" y="167"/>
                    </a:cubicBezTo>
                    <a:lnTo>
                      <a:pt x="76" y="206"/>
                    </a:lnTo>
                    <a:close/>
                    <a:moveTo>
                      <a:pt x="170" y="198"/>
                    </a:moveTo>
                    <a:cubicBezTo>
                      <a:pt x="99" y="198"/>
                      <a:pt x="99" y="198"/>
                      <a:pt x="99" y="198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170" y="192"/>
                      <a:pt x="170" y="192"/>
                      <a:pt x="170" y="192"/>
                    </a:cubicBezTo>
                    <a:lnTo>
                      <a:pt x="170" y="198"/>
                    </a:lnTo>
                    <a:close/>
                    <a:moveTo>
                      <a:pt x="170" y="185"/>
                    </a:moveTo>
                    <a:cubicBezTo>
                      <a:pt x="99" y="185"/>
                      <a:pt x="99" y="185"/>
                      <a:pt x="99" y="185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70" y="179"/>
                      <a:pt x="170" y="179"/>
                      <a:pt x="170" y="179"/>
                    </a:cubicBezTo>
                    <a:lnTo>
                      <a:pt x="170" y="185"/>
                    </a:lnTo>
                    <a:close/>
                    <a:moveTo>
                      <a:pt x="199" y="6"/>
                    </a:moveTo>
                    <a:cubicBezTo>
                      <a:pt x="200" y="6"/>
                      <a:pt x="202" y="7"/>
                      <a:pt x="202" y="9"/>
                    </a:cubicBezTo>
                    <a:cubicBezTo>
                      <a:pt x="202" y="239"/>
                      <a:pt x="202" y="239"/>
                      <a:pt x="202" y="239"/>
                    </a:cubicBezTo>
                    <a:cubicBezTo>
                      <a:pt x="202" y="241"/>
                      <a:pt x="200" y="242"/>
                      <a:pt x="199" y="242"/>
                    </a:cubicBezTo>
                    <a:cubicBezTo>
                      <a:pt x="10" y="242"/>
                      <a:pt x="10" y="242"/>
                      <a:pt x="10" y="242"/>
                    </a:cubicBezTo>
                    <a:cubicBezTo>
                      <a:pt x="8" y="242"/>
                      <a:pt x="6" y="241"/>
                      <a:pt x="6" y="23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7"/>
                      <a:pt x="8" y="6"/>
                      <a:pt x="10" y="6"/>
                    </a:cubicBezTo>
                    <a:cubicBezTo>
                      <a:pt x="199" y="6"/>
                      <a:pt x="199" y="6"/>
                      <a:pt x="199" y="6"/>
                    </a:cubicBezTo>
                    <a:moveTo>
                      <a:pt x="19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5" y="248"/>
                      <a:pt x="10" y="248"/>
                    </a:cubicBezTo>
                    <a:cubicBezTo>
                      <a:pt x="199" y="248"/>
                      <a:pt x="199" y="248"/>
                      <a:pt x="199" y="248"/>
                    </a:cubicBezTo>
                    <a:cubicBezTo>
                      <a:pt x="204" y="248"/>
                      <a:pt x="208" y="244"/>
                      <a:pt x="208" y="239"/>
                    </a:cubicBezTo>
                    <a:cubicBezTo>
                      <a:pt x="208" y="9"/>
                      <a:pt x="208" y="9"/>
                      <a:pt x="208" y="9"/>
                    </a:cubicBezTo>
                    <a:cubicBezTo>
                      <a:pt x="208" y="4"/>
                      <a:pt x="204" y="0"/>
                      <a:pt x="199" y="0"/>
                    </a:cubicBezTo>
                    <a:close/>
                    <a:moveTo>
                      <a:pt x="170" y="65"/>
                    </a:move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70" y="59"/>
                      <a:pt x="170" y="59"/>
                      <a:pt x="170" y="59"/>
                    </a:cubicBezTo>
                    <a:lnTo>
                      <a:pt x="170" y="65"/>
                    </a:lnTo>
                    <a:close/>
                    <a:moveTo>
                      <a:pt x="170" y="78"/>
                    </a:move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70" y="72"/>
                      <a:pt x="170" y="72"/>
                      <a:pt x="170" y="72"/>
                    </a:cubicBezTo>
                    <a:lnTo>
                      <a:pt x="170" y="78"/>
                    </a:lnTo>
                    <a:close/>
                    <a:moveTo>
                      <a:pt x="70" y="200"/>
                    </a:moveTo>
                    <a:cubicBezTo>
                      <a:pt x="43" y="200"/>
                      <a:pt x="43" y="200"/>
                      <a:pt x="43" y="200"/>
                    </a:cubicBezTo>
                    <a:cubicBezTo>
                      <a:pt x="43" y="173"/>
                      <a:pt x="43" y="173"/>
                      <a:pt x="43" y="173"/>
                    </a:cubicBezTo>
                    <a:cubicBezTo>
                      <a:pt x="70" y="173"/>
                      <a:pt x="70" y="173"/>
                      <a:pt x="70" y="173"/>
                    </a:cubicBezTo>
                    <a:lnTo>
                      <a:pt x="70" y="200"/>
                    </a:lnTo>
                    <a:close/>
                    <a:moveTo>
                      <a:pt x="170" y="125"/>
                    </a:moveTo>
                    <a:cubicBezTo>
                      <a:pt x="99" y="125"/>
                      <a:pt x="99" y="125"/>
                      <a:pt x="99" y="125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170" y="125"/>
                    </a:lnTo>
                    <a:close/>
                    <a:moveTo>
                      <a:pt x="170" y="138"/>
                    </a:moveTo>
                    <a:cubicBezTo>
                      <a:pt x="99" y="138"/>
                      <a:pt x="99" y="138"/>
                      <a:pt x="99" y="138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70" y="132"/>
                      <a:pt x="170" y="132"/>
                      <a:pt x="170" y="132"/>
                    </a:cubicBezTo>
                    <a:lnTo>
                      <a:pt x="170" y="138"/>
                    </a:lnTo>
                    <a:close/>
                    <a:moveTo>
                      <a:pt x="61" y="76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61"/>
                      <a:pt x="46" y="59"/>
                      <a:pt x="47" y="58"/>
                    </a:cubicBezTo>
                    <a:cubicBezTo>
                      <a:pt x="49" y="57"/>
                      <a:pt x="50" y="57"/>
                      <a:pt x="52" y="58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6" y="42"/>
                      <a:pt x="88" y="42"/>
                      <a:pt x="89" y="43"/>
                    </a:cubicBezTo>
                    <a:cubicBezTo>
                      <a:pt x="91" y="44"/>
                      <a:pt x="91" y="46"/>
                      <a:pt x="89" y="47"/>
                    </a:cubicBezTo>
                    <a:lnTo>
                      <a:pt x="61" y="76"/>
                    </a:lnTo>
                    <a:close/>
                    <a:moveTo>
                      <a:pt x="76" y="65"/>
                    </a:moveTo>
                    <a:cubicBezTo>
                      <a:pt x="76" y="86"/>
                      <a:pt x="76" y="86"/>
                      <a:pt x="7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71"/>
                      <a:pt x="70" y="71"/>
                      <a:pt x="70" y="71"/>
                    </a:cubicBezTo>
                    <a:lnTo>
                      <a:pt x="76" y="65"/>
                    </a:lnTo>
                    <a:close/>
                    <a:moveTo>
                      <a:pt x="61" y="136"/>
                    </a:move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6" y="119"/>
                      <a:pt x="47" y="118"/>
                    </a:cubicBezTo>
                    <a:cubicBezTo>
                      <a:pt x="49" y="117"/>
                      <a:pt x="50" y="117"/>
                      <a:pt x="52" y="118"/>
                    </a:cubicBezTo>
                    <a:cubicBezTo>
                      <a:pt x="61" y="128"/>
                      <a:pt x="61" y="128"/>
                      <a:pt x="61" y="128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86" y="102"/>
                      <a:pt x="88" y="102"/>
                      <a:pt x="89" y="103"/>
                    </a:cubicBezTo>
                    <a:cubicBezTo>
                      <a:pt x="91" y="104"/>
                      <a:pt x="91" y="106"/>
                      <a:pt x="89" y="107"/>
                    </a:cubicBezTo>
                    <a:lnTo>
                      <a:pt x="61" y="136"/>
                    </a:lnTo>
                    <a:close/>
                    <a:moveTo>
                      <a:pt x="76" y="125"/>
                    </a:moveTo>
                    <a:cubicBezTo>
                      <a:pt x="76" y="146"/>
                      <a:pt x="76" y="146"/>
                      <a:pt x="76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70" y="140"/>
                      <a:pt x="70" y="140"/>
                      <a:pt x="70" y="140"/>
                    </a:cubicBezTo>
                    <a:cubicBezTo>
                      <a:pt x="70" y="131"/>
                      <a:pt x="70" y="131"/>
                      <a:pt x="70" y="131"/>
                    </a:cubicBezTo>
                    <a:lnTo>
                      <a:pt x="76" y="1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42"/>
              <p:cNvSpPr>
                <a:spLocks noEditPoints="1"/>
              </p:cNvSpPr>
              <p:nvPr/>
            </p:nvSpPr>
            <p:spPr bwMode="auto">
              <a:xfrm>
                <a:off x="1975148" y="1860630"/>
                <a:ext cx="313347" cy="101493"/>
              </a:xfrm>
              <a:custGeom>
                <a:avLst/>
                <a:gdLst>
                  <a:gd name="T0" fmla="*/ 132 w 133"/>
                  <a:gd name="T1" fmla="*/ 41 h 43"/>
                  <a:gd name="T2" fmla="*/ 123 w 133"/>
                  <a:gd name="T3" fmla="*/ 20 h 43"/>
                  <a:gd name="T4" fmla="*/ 117 w 133"/>
                  <a:gd name="T5" fmla="*/ 14 h 43"/>
                  <a:gd name="T6" fmla="*/ 92 w 133"/>
                  <a:gd name="T7" fmla="*/ 14 h 43"/>
                  <a:gd name="T8" fmla="*/ 85 w 133"/>
                  <a:gd name="T9" fmla="*/ 7 h 43"/>
                  <a:gd name="T10" fmla="*/ 85 w 133"/>
                  <a:gd name="T11" fmla="*/ 6 h 43"/>
                  <a:gd name="T12" fmla="*/ 80 w 133"/>
                  <a:gd name="T13" fmla="*/ 0 h 43"/>
                  <a:gd name="T14" fmla="*/ 54 w 133"/>
                  <a:gd name="T15" fmla="*/ 0 h 43"/>
                  <a:gd name="T16" fmla="*/ 48 w 133"/>
                  <a:gd name="T17" fmla="*/ 6 h 43"/>
                  <a:gd name="T18" fmla="*/ 48 w 133"/>
                  <a:gd name="T19" fmla="*/ 7 h 43"/>
                  <a:gd name="T20" fmla="*/ 41 w 133"/>
                  <a:gd name="T21" fmla="*/ 14 h 43"/>
                  <a:gd name="T22" fmla="*/ 16 w 133"/>
                  <a:gd name="T23" fmla="*/ 14 h 43"/>
                  <a:gd name="T24" fmla="*/ 10 w 133"/>
                  <a:gd name="T25" fmla="*/ 20 h 43"/>
                  <a:gd name="T26" fmla="*/ 0 w 133"/>
                  <a:gd name="T27" fmla="*/ 41 h 43"/>
                  <a:gd name="T28" fmla="*/ 1 w 133"/>
                  <a:gd name="T29" fmla="*/ 43 h 43"/>
                  <a:gd name="T30" fmla="*/ 131 w 133"/>
                  <a:gd name="T31" fmla="*/ 43 h 43"/>
                  <a:gd name="T32" fmla="*/ 132 w 133"/>
                  <a:gd name="T33" fmla="*/ 41 h 43"/>
                  <a:gd name="T34" fmla="*/ 67 w 133"/>
                  <a:gd name="T35" fmla="*/ 4 h 43"/>
                  <a:gd name="T36" fmla="*/ 71 w 133"/>
                  <a:gd name="T37" fmla="*/ 8 h 43"/>
                  <a:gd name="T38" fmla="*/ 67 w 133"/>
                  <a:gd name="T39" fmla="*/ 13 h 43"/>
                  <a:gd name="T40" fmla="*/ 62 w 133"/>
                  <a:gd name="T41" fmla="*/ 8 h 43"/>
                  <a:gd name="T42" fmla="*/ 67 w 133"/>
                  <a:gd name="T43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43">
                    <a:moveTo>
                      <a:pt x="132" y="41"/>
                    </a:moveTo>
                    <a:cubicBezTo>
                      <a:pt x="132" y="39"/>
                      <a:pt x="123" y="20"/>
                      <a:pt x="123" y="20"/>
                    </a:cubicBezTo>
                    <a:cubicBezTo>
                      <a:pt x="123" y="20"/>
                      <a:pt x="120" y="14"/>
                      <a:pt x="117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88" y="14"/>
                      <a:pt x="85" y="11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3"/>
                      <a:pt x="83" y="0"/>
                      <a:pt x="8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3"/>
                      <a:pt x="48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11"/>
                      <a:pt x="45" y="14"/>
                      <a:pt x="41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2" y="14"/>
                      <a:pt x="10" y="20"/>
                      <a:pt x="10" y="20"/>
                    </a:cubicBezTo>
                    <a:cubicBezTo>
                      <a:pt x="10" y="20"/>
                      <a:pt x="1" y="39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2" y="43"/>
                      <a:pt x="131" y="43"/>
                      <a:pt x="131" y="43"/>
                    </a:cubicBezTo>
                    <a:cubicBezTo>
                      <a:pt x="132" y="43"/>
                      <a:pt x="133" y="42"/>
                      <a:pt x="132" y="41"/>
                    </a:cubicBezTo>
                    <a:close/>
                    <a:moveTo>
                      <a:pt x="67" y="4"/>
                    </a:moveTo>
                    <a:cubicBezTo>
                      <a:pt x="69" y="4"/>
                      <a:pt x="71" y="6"/>
                      <a:pt x="71" y="8"/>
                    </a:cubicBezTo>
                    <a:cubicBezTo>
                      <a:pt x="71" y="11"/>
                      <a:pt x="69" y="13"/>
                      <a:pt x="67" y="13"/>
                    </a:cubicBezTo>
                    <a:cubicBezTo>
                      <a:pt x="64" y="13"/>
                      <a:pt x="62" y="11"/>
                      <a:pt x="62" y="8"/>
                    </a:cubicBezTo>
                    <a:cubicBezTo>
                      <a:pt x="62" y="6"/>
                      <a:pt x="64" y="4"/>
                      <a:pt x="67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69" name="CaixaDeTexto 68"/>
          <p:cNvSpPr txBox="1"/>
          <p:nvPr/>
        </p:nvSpPr>
        <p:spPr>
          <a:xfrm>
            <a:off x="376124" y="2036064"/>
            <a:ext cx="657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haroni" panose="02010803020104030203" pitchFamily="2" charset="-79"/>
                <a:cs typeface="Aharoni" panose="02010803020104030203" pitchFamily="2" charset="-79"/>
              </a:rPr>
              <a:t>Ferramentas disponíveis:</a:t>
            </a:r>
          </a:p>
        </p:txBody>
      </p:sp>
      <p:pic>
        <p:nvPicPr>
          <p:cNvPr id="61" name="Picture 6" descr="https://www.plymouth.edu/webapp/help/w/img_auth.php/7/7b/Qualtrics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8" y="2782693"/>
            <a:ext cx="2160000" cy="6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https://pt.surveymonkey.com/blog/br/wp-content/uploads/2013/09/sm_logo_stacked_stand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8" y="3635495"/>
            <a:ext cx="2160000" cy="9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urviocdn.com/s1/20150318/web/img/logo/logo_survi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8" y="4815327"/>
            <a:ext cx="2160000" cy="5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51460-60C3-45D6-AEC7-9C32C0ED67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9" y="2779431"/>
            <a:ext cx="3531870" cy="11772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5F345B-C3C5-4470-945F-6764AACF54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78" y="4039484"/>
            <a:ext cx="3091562" cy="17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12188976" cy="685801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40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/>
          <p:nvPr/>
        </p:nvCxnSpPr>
        <p:spPr>
          <a:xfrm flipV="1">
            <a:off x="2909863" y="4381953"/>
            <a:ext cx="0" cy="196079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V="1">
            <a:off x="7520255" y="4381952"/>
            <a:ext cx="0" cy="1585714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901261" y="832265"/>
            <a:ext cx="636719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400" dirty="0">
                <a:solidFill>
                  <a:schemeClr val="bg1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COLETAR DADOS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7822880" y="1041719"/>
            <a:ext cx="4421399" cy="272715"/>
            <a:chOff x="7822878" y="929423"/>
            <a:chExt cx="4421399" cy="272715"/>
          </a:xfrm>
        </p:grpSpPr>
        <p:cxnSp>
          <p:nvCxnSpPr>
            <p:cNvPr id="160" name="Conector reto 159"/>
            <p:cNvCxnSpPr/>
            <p:nvPr/>
          </p:nvCxnSpPr>
          <p:spPr>
            <a:xfrm flipH="1">
              <a:off x="782287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799574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16860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34146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51432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68718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886005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03291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20577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37863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955149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972436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H="1">
              <a:off x="989722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H="1">
              <a:off x="1007008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1024294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>
              <a:off x="1041580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>
              <a:off x="1058867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1076153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1093439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1110725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1128011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1145298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1162584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1179870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1197156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7" y="3882195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8" y="465223"/>
            <a:ext cx="3176337" cy="5502443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3"/>
          <a:srcRect l="3792" t="6316" r="86205" b="75439"/>
          <a:stretch/>
        </p:blipFill>
        <p:spPr>
          <a:xfrm>
            <a:off x="465224" y="433141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393954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393956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84647" y="4788555"/>
            <a:ext cx="4338051" cy="166889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Variáveis: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características que podem ser observadas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(medida) em cada elemento da amostra/população;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Quantitativas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dados quantitativos;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Qualitativas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representam qualidade ou categorias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2" y="2271717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Tipos de dados: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primários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observados diretamente;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secundários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obtidos de outras fontes (publicação, banco de dados e </a:t>
            </a:r>
            <a:r>
              <a:rPr lang="pt-BR" sz="1800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etc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);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buNone/>
              <a:defRPr/>
            </a:pPr>
            <a:endParaRPr lang="pt-BR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7" y="2271719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Questionários</a:t>
            </a:r>
            <a:r>
              <a:rPr lang="pt-BR" sz="1800" b="1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Mensurar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variável;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Evitar indução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nas repostas;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Elaboração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de questionários, tipos, termos e ferramentas;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Pré-teste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endParaRPr lang="pt-BR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7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F902746A-7EA5-40D1-96B9-1BB735161167}"/>
                  </a:ext>
                </a:extLst>
              </p14:cNvPr>
              <p14:cNvContentPartPr/>
              <p14:nvPr/>
            </p14:nvContentPartPr>
            <p14:xfrm>
              <a:off x="7613740" y="5181353"/>
              <a:ext cx="4012560" cy="1024332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F902746A-7EA5-40D1-96B9-1BB7351611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8740" y="5091468"/>
                <a:ext cx="4102200" cy="1203743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40" y="4788560"/>
            <a:ext cx="4315703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rgbClr val="FF0000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Codificação dos dados: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Formato de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banco de dados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Cada linha uma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ocorrência do objeto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Objeto definido por atributos ou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vetor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8181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6972912" y="783433"/>
            <a:ext cx="5102911" cy="272715"/>
            <a:chOff x="6740900" y="742486"/>
            <a:chExt cx="5102911" cy="272715"/>
          </a:xfrm>
        </p:grpSpPr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51047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CODIFICAÇÃO</a:t>
            </a:r>
          </a:p>
        </p:txBody>
      </p:sp>
      <p:pic>
        <p:nvPicPr>
          <p:cNvPr id="3074" name="Picture 2" descr="http://www.icao.int/sustainability/Documents/FastFacts/AirTransportDataTable_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7" y="1971092"/>
            <a:ext cx="5211868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g.brothersoft.com/screenshots/softimage/e/excel_sheet_comparer-277097-1251101351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47" y="1971091"/>
            <a:ext cx="6168473" cy="43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exceleasy.com.br/wp-content/uploads/2015/02/respostas-automaticas-Excel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3"/>
          <a:stretch/>
        </p:blipFill>
        <p:spPr bwMode="auto">
          <a:xfrm>
            <a:off x="281607" y="4518179"/>
            <a:ext cx="5211868" cy="17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Tinta 17"/>
              <p14:cNvContentPartPr/>
              <p14:nvPr/>
            </p14:nvContentPartPr>
            <p14:xfrm>
              <a:off x="1625418" y="1715884"/>
              <a:ext cx="8655480" cy="4348800"/>
            </p14:xfrm>
          </p:contentPart>
        </mc:Choice>
        <mc:Fallback xmlns="">
          <p:pic>
            <p:nvPicPr>
              <p:cNvPr id="18" name="Tinta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2415" y="1652884"/>
                <a:ext cx="8781125" cy="44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Tinta 19"/>
              <p14:cNvContentPartPr/>
              <p14:nvPr/>
            </p14:nvContentPartPr>
            <p14:xfrm>
              <a:off x="1874178" y="1918924"/>
              <a:ext cx="6592680" cy="3483000"/>
            </p14:xfrm>
          </p:contentPart>
        </mc:Choice>
        <mc:Fallback xmlns="">
          <p:pic>
            <p:nvPicPr>
              <p:cNvPr id="20" name="Tinta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1175" y="1855924"/>
                <a:ext cx="6718327" cy="36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4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6972912" y="783433"/>
            <a:ext cx="5102911" cy="272715"/>
            <a:chOff x="6740900" y="742486"/>
            <a:chExt cx="5102911" cy="272715"/>
          </a:xfrm>
        </p:grpSpPr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51047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CODIFICAÇÃO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t="22777" b="11087"/>
          <a:stretch/>
        </p:blipFill>
        <p:spPr>
          <a:xfrm>
            <a:off x="386170" y="2462580"/>
            <a:ext cx="11030654" cy="4101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10101576" y="1465272"/>
            <a:ext cx="2020888" cy="2020888"/>
            <a:chOff x="2847182" y="1424735"/>
            <a:chExt cx="1010444" cy="1010444"/>
          </a:xfrm>
        </p:grpSpPr>
        <p:sp>
          <p:nvSpPr>
            <p:cNvPr id="61" name="Elipse 60"/>
            <p:cNvSpPr/>
            <p:nvPr/>
          </p:nvSpPr>
          <p:spPr>
            <a:xfrm>
              <a:off x="2847182" y="1424735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Freeform 46"/>
            <p:cNvSpPr>
              <a:spLocks noEditPoints="1"/>
            </p:cNvSpPr>
            <p:nvPr/>
          </p:nvSpPr>
          <p:spPr bwMode="auto">
            <a:xfrm>
              <a:off x="3148070" y="1672558"/>
              <a:ext cx="412164" cy="514798"/>
            </a:xfrm>
            <a:custGeom>
              <a:avLst/>
              <a:gdLst>
                <a:gd name="T0" fmla="*/ 195 w 213"/>
                <a:gd name="T1" fmla="*/ 0 h 267"/>
                <a:gd name="T2" fmla="*/ 17 w 213"/>
                <a:gd name="T3" fmla="*/ 0 h 267"/>
                <a:gd name="T4" fmla="*/ 0 w 213"/>
                <a:gd name="T5" fmla="*/ 18 h 267"/>
                <a:gd name="T6" fmla="*/ 0 w 213"/>
                <a:gd name="T7" fmla="*/ 249 h 267"/>
                <a:gd name="T8" fmla="*/ 17 w 213"/>
                <a:gd name="T9" fmla="*/ 267 h 267"/>
                <a:gd name="T10" fmla="*/ 195 w 213"/>
                <a:gd name="T11" fmla="*/ 267 h 267"/>
                <a:gd name="T12" fmla="*/ 213 w 213"/>
                <a:gd name="T13" fmla="*/ 249 h 267"/>
                <a:gd name="T14" fmla="*/ 213 w 213"/>
                <a:gd name="T15" fmla="*/ 18 h 267"/>
                <a:gd name="T16" fmla="*/ 195 w 213"/>
                <a:gd name="T17" fmla="*/ 0 h 267"/>
                <a:gd name="T18" fmla="*/ 32 w 213"/>
                <a:gd name="T19" fmla="*/ 60 h 267"/>
                <a:gd name="T20" fmla="*/ 100 w 213"/>
                <a:gd name="T21" fmla="*/ 60 h 267"/>
                <a:gd name="T22" fmla="*/ 100 w 213"/>
                <a:gd name="T23" fmla="*/ 80 h 267"/>
                <a:gd name="T24" fmla="*/ 32 w 213"/>
                <a:gd name="T25" fmla="*/ 80 h 267"/>
                <a:gd name="T26" fmla="*/ 32 w 213"/>
                <a:gd name="T27" fmla="*/ 60 h 267"/>
                <a:gd name="T28" fmla="*/ 180 w 213"/>
                <a:gd name="T29" fmla="*/ 208 h 267"/>
                <a:gd name="T30" fmla="*/ 32 w 213"/>
                <a:gd name="T31" fmla="*/ 208 h 267"/>
                <a:gd name="T32" fmla="*/ 32 w 213"/>
                <a:gd name="T33" fmla="*/ 187 h 267"/>
                <a:gd name="T34" fmla="*/ 180 w 213"/>
                <a:gd name="T35" fmla="*/ 187 h 267"/>
                <a:gd name="T36" fmla="*/ 180 w 213"/>
                <a:gd name="T37" fmla="*/ 208 h 267"/>
                <a:gd name="T38" fmla="*/ 180 w 213"/>
                <a:gd name="T39" fmla="*/ 163 h 267"/>
                <a:gd name="T40" fmla="*/ 32 w 213"/>
                <a:gd name="T41" fmla="*/ 163 h 267"/>
                <a:gd name="T42" fmla="*/ 32 w 213"/>
                <a:gd name="T43" fmla="*/ 143 h 267"/>
                <a:gd name="T44" fmla="*/ 180 w 213"/>
                <a:gd name="T45" fmla="*/ 143 h 267"/>
                <a:gd name="T46" fmla="*/ 180 w 213"/>
                <a:gd name="T47" fmla="*/ 163 h 267"/>
                <a:gd name="T48" fmla="*/ 180 w 213"/>
                <a:gd name="T49" fmla="*/ 122 h 267"/>
                <a:gd name="T50" fmla="*/ 32 w 213"/>
                <a:gd name="T51" fmla="*/ 122 h 267"/>
                <a:gd name="T52" fmla="*/ 32 w 213"/>
                <a:gd name="T53" fmla="*/ 101 h 267"/>
                <a:gd name="T54" fmla="*/ 180 w 213"/>
                <a:gd name="T55" fmla="*/ 101 h 267"/>
                <a:gd name="T56" fmla="*/ 180 w 213"/>
                <a:gd name="T57" fmla="*/ 12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267">
                  <a:moveTo>
                    <a:pt x="195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59"/>
                    <a:pt x="8" y="267"/>
                    <a:pt x="17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205" y="267"/>
                    <a:pt x="213" y="259"/>
                    <a:pt x="213" y="249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3" y="8"/>
                    <a:pt x="205" y="0"/>
                    <a:pt x="195" y="0"/>
                  </a:cubicBezTo>
                  <a:close/>
                  <a:moveTo>
                    <a:pt x="32" y="60"/>
                  </a:moveTo>
                  <a:cubicBezTo>
                    <a:pt x="100" y="60"/>
                    <a:pt x="100" y="60"/>
                    <a:pt x="100" y="6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32" y="80"/>
                    <a:pt x="32" y="80"/>
                    <a:pt x="32" y="80"/>
                  </a:cubicBezTo>
                  <a:lnTo>
                    <a:pt x="32" y="60"/>
                  </a:lnTo>
                  <a:close/>
                  <a:moveTo>
                    <a:pt x="180" y="208"/>
                  </a:moveTo>
                  <a:cubicBezTo>
                    <a:pt x="32" y="208"/>
                    <a:pt x="32" y="208"/>
                    <a:pt x="32" y="208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180" y="187"/>
                    <a:pt x="180" y="187"/>
                    <a:pt x="180" y="187"/>
                  </a:cubicBezTo>
                  <a:lnTo>
                    <a:pt x="180" y="208"/>
                  </a:lnTo>
                  <a:close/>
                  <a:moveTo>
                    <a:pt x="180" y="163"/>
                  </a:moveTo>
                  <a:cubicBezTo>
                    <a:pt x="32" y="163"/>
                    <a:pt x="32" y="163"/>
                    <a:pt x="32" y="16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180" y="143"/>
                    <a:pt x="180" y="143"/>
                    <a:pt x="180" y="143"/>
                  </a:cubicBezTo>
                  <a:lnTo>
                    <a:pt x="180" y="163"/>
                  </a:lnTo>
                  <a:close/>
                  <a:moveTo>
                    <a:pt x="180" y="122"/>
                  </a:moveTo>
                  <a:cubicBezTo>
                    <a:pt x="32" y="122"/>
                    <a:pt x="32" y="122"/>
                    <a:pt x="32" y="122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180" y="101"/>
                    <a:pt x="180" y="101"/>
                    <a:pt x="180" y="101"/>
                  </a:cubicBezTo>
                  <a:lnTo>
                    <a:pt x="180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312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2"/>
            <a:ext cx="12188976" cy="6858015"/>
          </a:xfrm>
          <a:prstGeom prst="rect">
            <a:avLst/>
          </a:prstGeom>
        </p:spPr>
      </p:pic>
      <p:pic>
        <p:nvPicPr>
          <p:cNvPr id="55" name="Imagem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>
            <a:off x="5343550" y="0"/>
            <a:ext cx="6848457" cy="6858000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288762" y="2277983"/>
            <a:ext cx="7507705" cy="3160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5"/>
          <p:cNvSpPr txBox="1">
            <a:spLocks/>
          </p:cNvSpPr>
          <p:nvPr/>
        </p:nvSpPr>
        <p:spPr bwMode="auto">
          <a:xfrm>
            <a:off x="680958" y="2530868"/>
            <a:ext cx="3181289" cy="27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Replicação do experimento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para avaliar o erro experimental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Aleatorização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do experimento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Análise descritiva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Testes de hipóteses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Ferramentas computacionais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2"/>
          <a:stretch/>
        </p:blipFill>
        <p:spPr>
          <a:xfrm>
            <a:off x="2333772" y="0"/>
            <a:ext cx="9858233" cy="6858856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168322" y="498983"/>
            <a:ext cx="7276018" cy="923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600" dirty="0">
                <a:solidFill>
                  <a:srgbClr val="434343"/>
                </a:solidFill>
                <a:latin typeface="Rockwell" panose="02060603020205020403" pitchFamily="18" charset="0"/>
              </a:rPr>
              <a:t>ANÁLISES E RESULTADOS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9560517" y="783433"/>
            <a:ext cx="2515306" cy="272715"/>
            <a:chOff x="9328505" y="742486"/>
            <a:chExt cx="2515306" cy="272715"/>
          </a:xfrm>
        </p:grpSpPr>
        <p:cxnSp>
          <p:nvCxnSpPr>
            <p:cNvPr id="41" name="Conector reto 40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Espaço Reservado para Conteúdo 2"/>
          <p:cNvSpPr txBox="1">
            <a:spLocks/>
          </p:cNvSpPr>
          <p:nvPr/>
        </p:nvSpPr>
        <p:spPr>
          <a:xfrm>
            <a:off x="449750" y="787227"/>
            <a:ext cx="1228679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7030A0"/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58" name="Elipse 57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93" name="Grupo 9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94" name="Conector reto 9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2" name="Picture 8" descr="http://mooccircle.com/wp-content/uploads/2014/12/python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19" y="4491574"/>
            <a:ext cx="2520000" cy="85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peteletrica.eng.ufba.br/wp-content/uploads/2012/09/matlab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37" y="4144320"/>
            <a:ext cx="2160000" cy="1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://tonytheteacher.com/wp-content/uploads/2015/02/Excel-2013-logo-ico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19" y="2272983"/>
            <a:ext cx="2520000" cy="12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://images.studica.com/images/manufacturer/landing/ibm_spss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35" y="2027017"/>
            <a:ext cx="2160000" cy="17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4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2"/>
            <a:ext cx="12188976" cy="685801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 flipH="1">
            <a:off x="4" y="0"/>
            <a:ext cx="6848457" cy="6858000"/>
          </a:xfrm>
          <a:prstGeom prst="rect">
            <a:avLst/>
          </a:prstGeom>
        </p:spPr>
      </p:pic>
      <p:sp>
        <p:nvSpPr>
          <p:cNvPr id="9" name="Subtítulo 5"/>
          <p:cNvSpPr txBox="1">
            <a:spLocks/>
          </p:cNvSpPr>
          <p:nvPr/>
        </p:nvSpPr>
        <p:spPr bwMode="auto">
          <a:xfrm>
            <a:off x="5051393" y="1863745"/>
            <a:ext cx="5864263" cy="235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Corrobora a hipótese nula,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aceita-se H</a:t>
            </a:r>
            <a:r>
              <a:rPr lang="pt-BR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0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Refuta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 hipótese nula,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se aceita </a:t>
            </a:r>
            <a:r>
              <a:rPr lang="pt-BR" sz="2000" b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H</a:t>
            </a:r>
            <a:r>
              <a:rPr lang="pt-BR" sz="2000" b="1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0</a:t>
            </a:r>
            <a:r>
              <a:rPr lang="pt-BR" sz="2000" b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br>
              <a:rPr lang="pt-BR" sz="2000" b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</a:br>
            <a:r>
              <a:rPr lang="pt-BR" sz="2000" b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(rejeita-se)</a:t>
            </a:r>
            <a:endParaRPr lang="pt-BR" sz="2000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032339" y="768697"/>
            <a:ext cx="637068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6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0000"/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33" name="Elipse 32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1953451" y="1026501"/>
            <a:ext cx="2916247" cy="80211"/>
            <a:chOff x="882316" y="1347538"/>
            <a:chExt cx="10315073" cy="80210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10884250" y="930250"/>
            <a:ext cx="1307757" cy="272715"/>
            <a:chOff x="10416826" y="930247"/>
            <a:chExt cx="1307757" cy="272715"/>
          </a:xfrm>
        </p:grpSpPr>
        <p:cxnSp>
          <p:nvCxnSpPr>
            <p:cNvPr id="45" name="Conector reto 44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934347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106854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79361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45186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71111" r="38591"/>
          <a:stretch/>
        </p:blipFill>
        <p:spPr>
          <a:xfrm>
            <a:off x="4819651" y="4876800"/>
            <a:ext cx="2667000" cy="1981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2000254" y="2152651"/>
            <a:ext cx="2171700" cy="3448051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3790954" y="3363500"/>
            <a:ext cx="1181100" cy="1875255"/>
          </a:xfrm>
          <a:prstGeom prst="rect">
            <a:avLst/>
          </a:prstGeom>
        </p:spPr>
      </p:pic>
      <p:pic>
        <p:nvPicPr>
          <p:cNvPr id="29" name="Picture 28" descr="S05_marilia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59876" b="8025"/>
          <a:stretch/>
        </p:blipFill>
        <p:spPr>
          <a:xfrm>
            <a:off x="0" y="4047071"/>
            <a:ext cx="11892624" cy="22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848101"/>
            <a:ext cx="5638800" cy="895630"/>
          </a:xfrm>
        </p:spPr>
        <p:txBody>
          <a:bodyPr/>
          <a:lstStyle/>
          <a:p>
            <a:r>
              <a:rPr lang="en-US" dirty="0" err="1"/>
              <a:t>Probabilidade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263654"/>
              </p:ext>
            </p:extLst>
          </p:nvPr>
        </p:nvGraphicFramePr>
        <p:xfrm>
          <a:off x="7055485" y="3848101"/>
          <a:ext cx="255136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Definição</a:t>
                      </a:r>
                      <a:endParaRPr lang="en-US" sz="1800" i="1" kern="100" spc="-50" baseline="0" dirty="0">
                        <a:solidFill>
                          <a:schemeClr val="tx2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Espaço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amostral</a:t>
                      </a:r>
                      <a:endParaRPr lang="en-US" sz="1800" i="1" kern="100" spc="-50" baseline="0" dirty="0">
                        <a:solidFill>
                          <a:schemeClr val="tx2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Probabilidade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condicional</a:t>
                      </a:r>
                      <a:endParaRPr lang="en-US" sz="1800" i="1" kern="100" spc="-50" baseline="0" dirty="0">
                        <a:solidFill>
                          <a:schemeClr val="tx2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Teorema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de Bayes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38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848101"/>
            <a:ext cx="5638800" cy="1698927"/>
          </a:xfrm>
        </p:spPr>
        <p:txBody>
          <a:bodyPr/>
          <a:lstStyle/>
          <a:p>
            <a:r>
              <a:rPr lang="en-US" dirty="0" err="1"/>
              <a:t>Planejamento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 err="1"/>
              <a:t>Experimento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56812"/>
              </p:ext>
            </p:extLst>
          </p:nvPr>
        </p:nvGraphicFramePr>
        <p:xfrm>
          <a:off x="7055484" y="3848101"/>
          <a:ext cx="2698115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Etapas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de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uma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pesquisa</a:t>
                      </a:r>
                      <a:endParaRPr lang="en-US" sz="1800" i="1" kern="100" spc="-50" baseline="0" dirty="0">
                        <a:solidFill>
                          <a:schemeClr val="tx2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Como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fazer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?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Quais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dados?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Quais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1800" i="1" kern="100" spc="-50" baseline="0" dirty="0" err="1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ferramentas</a:t>
                      </a:r>
                      <a:r>
                        <a:rPr lang="en-US" sz="1800" i="1" kern="100" spc="-50" baseline="0" dirty="0">
                          <a:solidFill>
                            <a:schemeClr val="tx2"/>
                          </a:solidFill>
                          <a:latin typeface="Corbel" panose="020B0503020204020204" pitchFamily="34" charset="0"/>
                        </a:rPr>
                        <a:t>?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002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848101"/>
            <a:ext cx="5638800" cy="895630"/>
          </a:xfrm>
        </p:spPr>
        <p:txBody>
          <a:bodyPr/>
          <a:lstStyle/>
          <a:p>
            <a:r>
              <a:rPr lang="en-US" dirty="0" err="1"/>
              <a:t>Probabilidade</a:t>
            </a:r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5288843" y="4145419"/>
            <a:ext cx="57742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“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probability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is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a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way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of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quantifying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the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uncertainty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associated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with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events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chosen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from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a some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universe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of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pt-BR" sz="2800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events</a:t>
            </a:r>
            <a:r>
              <a:rPr lang="pt-BR" sz="2800" i="1" dirty="0">
                <a:solidFill>
                  <a:schemeClr val="accent2"/>
                </a:solidFill>
                <a:latin typeface="Corbel" panose="020B0503020204020204" pitchFamily="34" charset="0"/>
              </a:rPr>
              <a:t>”</a:t>
            </a:r>
          </a:p>
          <a:p>
            <a:pPr algn="r"/>
            <a:endParaRPr lang="pt-BR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r"/>
            <a:r>
              <a:rPr lang="pt-BR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Joel </a:t>
            </a:r>
            <a:r>
              <a:rPr lang="pt-BR" sz="2400" b="1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Grus</a:t>
            </a:r>
            <a:endParaRPr lang="pt-BR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1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Definição</a:t>
            </a:r>
            <a:endParaRPr kumimoji="0" lang="en-US" sz="3600" b="1" i="0" u="none" strike="noStrike" kern="1200" cap="none" spc="-150" normalizeH="0" baseline="0" noProof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de cantos arredondados 14"/>
          <p:cNvSpPr/>
          <p:nvPr/>
        </p:nvSpPr>
        <p:spPr>
          <a:xfrm>
            <a:off x="4572000" y="1306286"/>
            <a:ext cx="6547757" cy="1306285"/>
          </a:xfrm>
          <a:prstGeom prst="roundRect">
            <a:avLst>
              <a:gd name="adj" fmla="val 241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HIPÓTESES, CONJETURAS, ETC.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571999" y="4610100"/>
            <a:ext cx="6547757" cy="1306285"/>
          </a:xfrm>
          <a:prstGeom prst="roundRect">
            <a:avLst>
              <a:gd name="adj" fmla="val 241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OU DADOS OBSERVADOS</a:t>
            </a: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4996548" y="3178628"/>
            <a:ext cx="1665514" cy="86541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9084127" y="3178628"/>
            <a:ext cx="1665514" cy="86541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069771" y="3195837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Franklin Gothic Book" panose="020B0503020102020204" pitchFamily="34" charset="0"/>
              </a:rPr>
              <a:t>Modelos Probabilísticos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0349591" y="3011171"/>
            <a:ext cx="1842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Franklin Gothic Book" panose="020B0503020102020204" pitchFamily="34" charset="0"/>
              </a:rPr>
              <a:t>Distribuição de frequência</a:t>
            </a:r>
          </a:p>
        </p:txBody>
      </p:sp>
    </p:spTree>
    <p:extLst>
      <p:ext uri="{BB962C8B-B14F-4D97-AF65-F5344CB8AC3E}">
        <p14:creationId xmlns:p14="http://schemas.microsoft.com/office/powerpoint/2010/main" val="199751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Estudar os processos que envolvem</a:t>
            </a: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 variabilidade, aleatoriedade ou incerteza.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Definição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Modelos construídos por suposição dos processos: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Intuitivamente as pessoas procuram tomar decisões em função de fatos que têm </a:t>
            </a:r>
            <a:r>
              <a:rPr lang="pt-BR" sz="1800" i="1" u="sng" dirty="0">
                <a:solidFill>
                  <a:srgbClr val="118E97"/>
                </a:solidFill>
              </a:rPr>
              <a:t>maior probabilidade</a:t>
            </a: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1"/>
            <a:r>
              <a:rPr lang="pt-BR" sz="2200" dirty="0">
                <a:solidFill>
                  <a:srgbClr val="3C3D3E"/>
                </a:solidFill>
              </a:rPr>
              <a:t>Modelos baseados em dados observados no passado: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A </a:t>
            </a:r>
            <a:r>
              <a:rPr lang="pt-BR" sz="1800" i="1" u="sng" dirty="0">
                <a:solidFill>
                  <a:srgbClr val="118E97"/>
                </a:solidFill>
              </a:rPr>
              <a:t>incerteza </a:t>
            </a:r>
            <a:r>
              <a:rPr lang="pt-BR" sz="1800" dirty="0">
                <a:solidFill>
                  <a:srgbClr val="118E97"/>
                </a:solidFill>
              </a:rPr>
              <a:t>inerente às decisões que podem ser tomadas sobre determinado problema</a:t>
            </a:r>
          </a:p>
          <a:p>
            <a:pPr lvl="2"/>
            <a:endParaRPr lang="pt-BR" sz="1800" dirty="0">
              <a:solidFill>
                <a:srgbClr val="118E97"/>
              </a:solidFill>
            </a:endParaRPr>
          </a:p>
          <a:p>
            <a:pPr lvl="1"/>
            <a:r>
              <a:rPr lang="pt-BR" sz="2200" dirty="0">
                <a:solidFill>
                  <a:srgbClr val="3C3D3E"/>
                </a:solidFill>
              </a:rPr>
              <a:t>Presença de algum experimento aleatório</a:t>
            </a:r>
          </a:p>
        </p:txBody>
      </p:sp>
    </p:spTree>
    <p:extLst>
      <p:ext uri="{BB962C8B-B14F-4D97-AF65-F5344CB8AC3E}">
        <p14:creationId xmlns:p14="http://schemas.microsoft.com/office/powerpoint/2010/main" val="36997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Conjunto de todos os possíveis resultados do experimento, denotado pela letra grega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  <a:sym typeface="Symbol" panose="05050102010706020507" pitchFamily="18" charset="2"/>
              </a:rPr>
              <a:t></a:t>
            </a: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Espaço </a:t>
            </a:r>
            <a:r>
              <a:rPr kumimoji="0" lang="pt-BR" sz="3600" b="1" i="0" u="none" strike="noStrike" kern="1200" cap="none" spc="-150" normalizeH="0" baseline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Amostral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Espaço amostral finito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Formado por um número limitado de resultados possíveis</a:t>
            </a:r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1"/>
            <a:r>
              <a:rPr lang="pt-BR" sz="2200" dirty="0">
                <a:solidFill>
                  <a:srgbClr val="3C3D3E"/>
                </a:solidFill>
              </a:rPr>
              <a:t>Espaço amostral infinito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Formado por um número infinito de resultados, enumeráveis ou reais</a:t>
            </a: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942656"/>
              </p:ext>
            </p:extLst>
          </p:nvPr>
        </p:nvGraphicFramePr>
        <p:xfrm>
          <a:off x="4284797" y="5234744"/>
          <a:ext cx="2489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054080" imgH="215640" progId="Equation.3">
                  <p:embed/>
                </p:oleObj>
              </mc:Choice>
              <mc:Fallback>
                <p:oleObj name="Equação" r:id="rId4" imgW="10540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5234744"/>
                        <a:ext cx="24892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6" descr="http://www.revista.vestibular.uerj.br/lib/spaw2/uploads/images/dad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5" y="4656634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Qualquer subconjunto do espaço</a:t>
            </a: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 amostral.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A é um evento se: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A </a:t>
            </a: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  <a:sym typeface="Symbol" panose="05050102010706020507" pitchFamily="18" charset="2"/>
              </a:rPr>
              <a:t> </a:t>
            </a: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Eventos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8383256" y="620487"/>
                <a:ext cx="3240000" cy="59109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1500" b="0" i="1" kern="1200">
                    <a:solidFill>
                      <a:schemeClr val="accent1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500" i="1" kern="1200">
                    <a:solidFill>
                      <a:schemeClr val="tx2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100" b="1" kern="1200">
                    <a:solidFill>
                      <a:schemeClr val="accent4"/>
                    </a:solidFill>
                    <a:latin typeface="Microsoft New Tai Lue" panose="020B0502040204020203" pitchFamily="34" charset="0"/>
                    <a:ea typeface="+mn-ea"/>
                    <a:cs typeface="Microsoft New Tai Lue" panose="020B0502040204020203" pitchFamily="34" charset="0"/>
                  </a:defRPr>
                </a:lvl3pPr>
                <a:lvl4pPr marL="0" indent="0" algn="l" defTabSz="914400" rtl="0" eaLnBrk="1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100" kern="1200">
                    <a:solidFill>
                      <a:schemeClr val="tx2"/>
                    </a:solidFill>
                    <a:latin typeface="Microsoft New Tai Lue" panose="020B0502040204020203" pitchFamily="34" charset="0"/>
                    <a:ea typeface="+mn-ea"/>
                    <a:cs typeface="Microsoft New Tai Lue" panose="020B0502040204020203" pitchFamily="34" charset="0"/>
                  </a:defRPr>
                </a:lvl4pPr>
                <a:lvl5pPr marL="171450" indent="-171450" algn="l" defTabSz="914400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100" kern="1200">
                    <a:solidFill>
                      <a:schemeClr val="tx2"/>
                    </a:solidFill>
                    <a:latin typeface="Microsoft New Tai Lue" panose="020B0502040204020203" pitchFamily="34" charset="0"/>
                    <a:ea typeface="+mn-ea"/>
                    <a:cs typeface="Microsoft New Tai Lue" panose="020B0502040204020203" pitchFamily="34" charset="0"/>
                  </a:defRPr>
                </a:lvl5pPr>
                <a:lvl6pPr marL="344488" indent="-173038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1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bg2"/>
                  </a:buClr>
                  <a:buFont typeface="Arial" panose="020B0604020202020204" pitchFamily="34" charset="0"/>
                  <a:buChar char="​"/>
                  <a:defRPr sz="1500" i="1" kern="1200" baseline="0">
                    <a:solidFill>
                      <a:schemeClr val="bg2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7pPr>
                <a:lvl8pPr marL="171450" indent="-17145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100" kern="1200">
                    <a:solidFill>
                      <a:schemeClr val="bg2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8pPr>
                <a:lvl9pPr marL="344488" indent="-173038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100" kern="1200">
                    <a:solidFill>
                      <a:schemeClr val="bg2"/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pt-BR" sz="2200" dirty="0">
                    <a:solidFill>
                      <a:srgbClr val="3C3D3E"/>
                    </a:solidFill>
                  </a:rPr>
                  <a:t>A é um evento se </a:t>
                </a:r>
                <a:r>
                  <a:rPr lang="pt-BR" sz="1800" dirty="0">
                    <a:solidFill>
                      <a:srgbClr val="118E97"/>
                    </a:solidFill>
                  </a:rPr>
                  <a:t>A </a:t>
                </a:r>
                <a:r>
                  <a:rPr lang="pt-BR" sz="1800" dirty="0">
                    <a:solidFill>
                      <a:srgbClr val="118E97"/>
                    </a:solidFill>
                    <a:sym typeface="Symbol" panose="05050102010706020507" pitchFamily="18" charset="2"/>
                  </a:rPr>
                  <a:t> </a:t>
                </a:r>
                <a:endParaRPr lang="pt-BR" sz="1800" i="1" dirty="0">
                  <a:solidFill>
                    <a:srgbClr val="118E97"/>
                  </a:solidFill>
                </a:endParaRPr>
              </a:p>
              <a:p>
                <a:pPr lvl="1"/>
                <a:r>
                  <a:rPr lang="pt-BR" sz="2200" dirty="0">
                    <a:solidFill>
                      <a:srgbClr val="3C3D3E"/>
                    </a:solidFill>
                  </a:rPr>
                  <a:t>Conceito de teoria de conjuntos</a:t>
                </a:r>
              </a:p>
              <a:p>
                <a:pPr lvl="2"/>
                <a:r>
                  <a:rPr lang="pt-BR" sz="1800" dirty="0">
                    <a:solidFill>
                      <a:srgbClr val="118E97"/>
                    </a:solidFill>
                  </a:rPr>
                  <a:t>União: A </a:t>
                </a:r>
                <a:r>
                  <a:rPr lang="pt-BR" sz="1800" dirty="0">
                    <a:solidFill>
                      <a:srgbClr val="118E97"/>
                    </a:solidFill>
                    <a:sym typeface="Symbol" panose="05050102010706020507" pitchFamily="18" charset="2"/>
                  </a:rPr>
                  <a:t> B</a:t>
                </a:r>
              </a:p>
              <a:p>
                <a:pPr lvl="2"/>
                <a:endParaRPr lang="pt-BR" sz="1800" dirty="0">
                  <a:solidFill>
                    <a:srgbClr val="118E97"/>
                  </a:solidFill>
                  <a:sym typeface="Symbol" panose="05050102010706020507" pitchFamily="18" charset="2"/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  <a:sym typeface="Symbol" panose="05050102010706020507" pitchFamily="18" charset="2"/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  <a:sym typeface="Symbol" panose="05050102010706020507" pitchFamily="18" charset="2"/>
                </a:endParaRPr>
              </a:p>
              <a:p>
                <a:pPr lvl="2"/>
                <a:r>
                  <a:rPr lang="pt-BR" sz="1800" dirty="0">
                    <a:solidFill>
                      <a:srgbClr val="118E97"/>
                    </a:solidFill>
                  </a:rPr>
                  <a:t>Interseção: A </a:t>
                </a:r>
                <a:r>
                  <a:rPr lang="pt-BR" sz="1800" dirty="0">
                    <a:solidFill>
                      <a:srgbClr val="118E97"/>
                    </a:solidFill>
                    <a:sym typeface="Symbol" panose="05050102010706020507" pitchFamily="18" charset="2"/>
                  </a:rPr>
                  <a:t> B</a:t>
                </a:r>
                <a:endParaRPr lang="pt-BR" sz="1800" dirty="0">
                  <a:solidFill>
                    <a:srgbClr val="118E97"/>
                  </a:solidFill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</a:endParaRPr>
              </a:p>
              <a:p>
                <a:pPr lvl="2"/>
                <a:r>
                  <a:rPr lang="pt-BR" sz="1800" dirty="0">
                    <a:solidFill>
                      <a:srgbClr val="118E97"/>
                    </a:solidFill>
                  </a:rPr>
                  <a:t>Complementar: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 dirty="0" smtClean="0">
                            <a:solidFill>
                              <a:srgbClr val="118E9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 dirty="0" smtClean="0">
                            <a:solidFill>
                              <a:srgbClr val="118E97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endParaRPr lang="pt-BR" sz="1800" dirty="0">
                  <a:solidFill>
                    <a:srgbClr val="118E97"/>
                  </a:solidFill>
                </a:endParaRPr>
              </a:p>
              <a:p>
                <a:pPr lvl="2"/>
                <a:endParaRPr lang="pt-BR" sz="1800" dirty="0">
                  <a:solidFill>
                    <a:srgbClr val="118E97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56" y="620487"/>
                <a:ext cx="3240000" cy="5910941"/>
              </a:xfrm>
              <a:prstGeom prst="rect">
                <a:avLst/>
              </a:prstGeom>
              <a:blipFill rotWithShape="0">
                <a:blip r:embed="rId5"/>
                <a:stretch>
                  <a:fillRect l="-5263" t="-14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528859"/>
              </p:ext>
            </p:extLst>
          </p:nvPr>
        </p:nvGraphicFramePr>
        <p:xfrm>
          <a:off x="4240213" y="4763343"/>
          <a:ext cx="17684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749160" imgH="215640" progId="Equation.3">
                  <p:embed/>
                </p:oleObj>
              </mc:Choice>
              <mc:Fallback>
                <p:oleObj name="Equação" r:id="rId6" imgW="749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4763343"/>
                        <a:ext cx="17684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6" descr="http://www.revista.vestibular.uerj.br/lib/spaw2/uploads/images/dad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5" y="4656634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836230"/>
              </p:ext>
            </p:extLst>
          </p:nvPr>
        </p:nvGraphicFramePr>
        <p:xfrm>
          <a:off x="4240213" y="5233988"/>
          <a:ext cx="16779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9" imgW="711000" imgH="215640" progId="Equation.3">
                  <p:embed/>
                </p:oleObj>
              </mc:Choice>
              <mc:Fallback>
                <p:oleObj name="Equação" r:id="rId9" imgW="711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5233988"/>
                        <a:ext cx="16779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281535"/>
              </p:ext>
            </p:extLst>
          </p:nvPr>
        </p:nvGraphicFramePr>
        <p:xfrm>
          <a:off x="4238625" y="5689600"/>
          <a:ext cx="1679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1" imgW="711000" imgH="228600" progId="Equation.3">
                  <p:embed/>
                </p:oleObj>
              </mc:Choice>
              <mc:Fallback>
                <p:oleObj name="Equação" r:id="rId11" imgW="71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5689600"/>
                        <a:ext cx="1679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4" name="Grupo 21503"/>
          <p:cNvGrpSpPr/>
          <p:nvPr/>
        </p:nvGrpSpPr>
        <p:grpSpPr>
          <a:xfrm>
            <a:off x="8383256" y="2139765"/>
            <a:ext cx="2589544" cy="1131269"/>
            <a:chOff x="8383256" y="2139765"/>
            <a:chExt cx="2589544" cy="1131269"/>
          </a:xfrm>
        </p:grpSpPr>
        <p:sp>
          <p:nvSpPr>
            <p:cNvPr id="2" name="Retângulo 1"/>
            <p:cNvSpPr/>
            <p:nvPr/>
          </p:nvSpPr>
          <p:spPr>
            <a:xfrm>
              <a:off x="8383256" y="2155034"/>
              <a:ext cx="2589544" cy="11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/>
            <p:cNvSpPr/>
            <p:nvPr/>
          </p:nvSpPr>
          <p:spPr>
            <a:xfrm>
              <a:off x="8741044" y="2209423"/>
              <a:ext cx="1022888" cy="99189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9497880" y="2222339"/>
              <a:ext cx="1022888" cy="99189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788593"/>
                </p:ext>
              </p:extLst>
            </p:nvPr>
          </p:nvGraphicFramePr>
          <p:xfrm>
            <a:off x="10576113" y="2139765"/>
            <a:ext cx="39052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3" imgW="164880" imgH="164880" progId="Equation.3">
                    <p:embed/>
                  </p:oleObj>
                </mc:Choice>
                <mc:Fallback>
                  <p:oleObj name="Equação" r:id="rId13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6113" y="2139765"/>
                          <a:ext cx="390525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9986427"/>
                </p:ext>
              </p:extLst>
            </p:nvPr>
          </p:nvGraphicFramePr>
          <p:xfrm>
            <a:off x="8875713" y="2440364"/>
            <a:ext cx="330200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5" imgW="139680" imgH="152280" progId="Equation.3">
                    <p:embed/>
                  </p:oleObj>
                </mc:Choice>
                <mc:Fallback>
                  <p:oleObj name="Equação" r:id="rId15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5713" y="2440364"/>
                          <a:ext cx="330200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035596"/>
                </p:ext>
              </p:extLst>
            </p:nvPr>
          </p:nvGraphicFramePr>
          <p:xfrm>
            <a:off x="10118725" y="2457826"/>
            <a:ext cx="271463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7" imgW="114120" imgH="152280" progId="Equation.3">
                    <p:embed/>
                  </p:oleObj>
                </mc:Choice>
                <mc:Fallback>
                  <p:oleObj name="Equação" r:id="rId17" imgW="1141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8725" y="2457826"/>
                          <a:ext cx="271463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upo 29"/>
          <p:cNvGrpSpPr/>
          <p:nvPr/>
        </p:nvGrpSpPr>
        <p:grpSpPr>
          <a:xfrm>
            <a:off x="8387739" y="3623418"/>
            <a:ext cx="2589544" cy="1131269"/>
            <a:chOff x="8387739" y="3623418"/>
            <a:chExt cx="2589544" cy="1131269"/>
          </a:xfrm>
        </p:grpSpPr>
        <p:sp>
          <p:nvSpPr>
            <p:cNvPr id="24" name="Retângulo 23"/>
            <p:cNvSpPr/>
            <p:nvPr/>
          </p:nvSpPr>
          <p:spPr>
            <a:xfrm>
              <a:off x="8387739" y="3638687"/>
              <a:ext cx="2589544" cy="111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8745527" y="3693076"/>
              <a:ext cx="1022888" cy="9918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9502363" y="3705992"/>
              <a:ext cx="1022888" cy="9918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2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6685344"/>
                </p:ext>
              </p:extLst>
            </p:nvPr>
          </p:nvGraphicFramePr>
          <p:xfrm>
            <a:off x="10580596" y="3623418"/>
            <a:ext cx="39052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3" imgW="164880" imgH="164880" progId="Equation.3">
                    <p:embed/>
                  </p:oleObj>
                </mc:Choice>
                <mc:Fallback>
                  <p:oleObj name="Equação" r:id="rId13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80596" y="3623418"/>
                          <a:ext cx="390525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632229"/>
                </p:ext>
              </p:extLst>
            </p:nvPr>
          </p:nvGraphicFramePr>
          <p:xfrm>
            <a:off x="8880196" y="3924017"/>
            <a:ext cx="330200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5" imgW="139680" imgH="152280" progId="Equation.3">
                    <p:embed/>
                  </p:oleObj>
                </mc:Choice>
                <mc:Fallback>
                  <p:oleObj name="Equação" r:id="rId15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0196" y="3924017"/>
                          <a:ext cx="330200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8835101"/>
                </p:ext>
              </p:extLst>
            </p:nvPr>
          </p:nvGraphicFramePr>
          <p:xfrm>
            <a:off x="10123208" y="3941479"/>
            <a:ext cx="271463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7" imgW="114120" imgH="152280" progId="Equation.3">
                    <p:embed/>
                  </p:oleObj>
                </mc:Choice>
                <mc:Fallback>
                  <p:oleObj name="Equação" r:id="rId17" imgW="1141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3208" y="3941479"/>
                          <a:ext cx="271463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Elipse 4"/>
            <p:cNvSpPr/>
            <p:nvPr/>
          </p:nvSpPr>
          <p:spPr>
            <a:xfrm>
              <a:off x="9495576" y="3876391"/>
              <a:ext cx="277321" cy="63453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8405669" y="5241541"/>
            <a:ext cx="2589544" cy="1131269"/>
            <a:chOff x="8405669" y="5241541"/>
            <a:chExt cx="2589544" cy="1131269"/>
          </a:xfrm>
        </p:grpSpPr>
        <p:sp>
          <p:nvSpPr>
            <p:cNvPr id="31" name="Retângulo 30"/>
            <p:cNvSpPr/>
            <p:nvPr/>
          </p:nvSpPr>
          <p:spPr>
            <a:xfrm>
              <a:off x="8405669" y="5256810"/>
              <a:ext cx="2589544" cy="1116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3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314599"/>
                </p:ext>
              </p:extLst>
            </p:nvPr>
          </p:nvGraphicFramePr>
          <p:xfrm>
            <a:off x="10598526" y="5241541"/>
            <a:ext cx="39052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3" imgW="164880" imgH="164880" progId="Equation.3">
                    <p:embed/>
                  </p:oleObj>
                </mc:Choice>
                <mc:Fallback>
                  <p:oleObj name="Equação" r:id="rId13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8526" y="5241541"/>
                          <a:ext cx="390525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Elipse 31"/>
            <p:cNvSpPr/>
            <p:nvPr/>
          </p:nvSpPr>
          <p:spPr>
            <a:xfrm>
              <a:off x="8763457" y="5311199"/>
              <a:ext cx="1022888" cy="9918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3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4734866"/>
                </p:ext>
              </p:extLst>
            </p:nvPr>
          </p:nvGraphicFramePr>
          <p:xfrm>
            <a:off x="8898126" y="5542140"/>
            <a:ext cx="330200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5" imgW="139680" imgH="152280" progId="Equation.3">
                    <p:embed/>
                  </p:oleObj>
                </mc:Choice>
                <mc:Fallback>
                  <p:oleObj name="Equação" r:id="rId15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98126" y="5542140"/>
                          <a:ext cx="330200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020517"/>
              </p:ext>
            </p:extLst>
          </p:nvPr>
        </p:nvGraphicFramePr>
        <p:xfrm>
          <a:off x="6650038" y="3935413"/>
          <a:ext cx="14684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9" imgW="622080" imgH="164880" progId="Equation.3">
                  <p:embed/>
                </p:oleObj>
              </mc:Choice>
              <mc:Fallback>
                <p:oleObj name="Equação" r:id="rId19" imgW="6220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038" y="3935413"/>
                        <a:ext cx="146843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79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Teoria dos Conjuntos</a:t>
            </a:r>
          </a:p>
        </p:txBody>
      </p:sp>
      <p:sp>
        <p:nvSpPr>
          <p:cNvPr id="13" name="Espaço Reservado para Conteúdo 9"/>
          <p:cNvSpPr txBox="1">
            <a:spLocks/>
          </p:cNvSpPr>
          <p:nvPr/>
        </p:nvSpPr>
        <p:spPr>
          <a:xfrm>
            <a:off x="5105437" y="685800"/>
            <a:ext cx="6476963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Defina a área destacada na figura a seguir:</a:t>
            </a:r>
          </a:p>
          <a:p>
            <a:pPr lvl="1"/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5411755" y="1730069"/>
            <a:ext cx="4963886" cy="30229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895393" y="2709996"/>
            <a:ext cx="2394857" cy="1306286"/>
          </a:xfrm>
          <a:prstGeom prst="ellipse">
            <a:avLst/>
          </a:prstGeom>
          <a:pattFill prst="wdUpDiag">
            <a:fgClr>
              <a:srgbClr val="92D050"/>
            </a:fgClr>
            <a:bgClr>
              <a:schemeClr val="bg1"/>
            </a:bgClr>
          </a:patt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7520475" y="2325889"/>
            <a:ext cx="2394857" cy="213414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895393" y="2709996"/>
            <a:ext cx="2394857" cy="1306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505062" y="161874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  <a:latin typeface="Symbol" panose="05050102010706020507" pitchFamily="18" charset="2"/>
              </a:rPr>
              <a:t>W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160876" y="260772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234177" y="2928074"/>
            <a:ext cx="415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036591"/>
              </p:ext>
            </p:extLst>
          </p:nvPr>
        </p:nvGraphicFramePr>
        <p:xfrm>
          <a:off x="6378575" y="4002088"/>
          <a:ext cx="9302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393480" imgH="177480" progId="Equation.3">
                  <p:embed/>
                </p:oleObj>
              </mc:Choice>
              <mc:Fallback>
                <p:oleObj name="Equação" r:id="rId2" imgW="393480" imgH="177480" progId="Equation.3">
                  <p:embed/>
                  <p:pic>
                    <p:nvPicPr>
                      <p:cNvPr id="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8575" y="4002088"/>
                        <a:ext cx="9302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1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Definição clássica: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pt-BR" sz="2400" dirty="0">
              <a:solidFill>
                <a:srgbClr val="E34A06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pt-BR" sz="2400" dirty="0">
              <a:solidFill>
                <a:srgbClr val="E34A06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pt-BR" sz="2400" dirty="0">
                <a:solidFill>
                  <a:srgbClr val="E34A06"/>
                </a:solidFill>
              </a:rPr>
              <a:t>Seja um experimento aleatório em um espaço amostral, cada evento E</a:t>
            </a:r>
            <a:r>
              <a:rPr lang="pt-BR" sz="2400" baseline="-25000" dirty="0">
                <a:solidFill>
                  <a:srgbClr val="E34A06"/>
                </a:solidFill>
              </a:rPr>
              <a:t>i</a:t>
            </a:r>
            <a:r>
              <a:rPr lang="pt-BR" sz="2400" dirty="0">
                <a:solidFill>
                  <a:srgbClr val="E34A06"/>
                </a:solidFill>
              </a:rPr>
              <a:t> deve satisfazer aos axiomas:</a:t>
            </a: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Axiomas e propriedades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189120"/>
              </p:ext>
            </p:extLst>
          </p:nvPr>
        </p:nvGraphicFramePr>
        <p:xfrm>
          <a:off x="4284797" y="1090613"/>
          <a:ext cx="14986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634680" imgH="393480" progId="Equation.3">
                  <p:embed/>
                </p:oleObj>
              </mc:Choice>
              <mc:Fallback>
                <p:oleObj name="Equação" r:id="rId4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1090613"/>
                        <a:ext cx="14986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153325"/>
              </p:ext>
            </p:extLst>
          </p:nvPr>
        </p:nvGraphicFramePr>
        <p:xfrm>
          <a:off x="4284797" y="6087954"/>
          <a:ext cx="65928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2793960" imgH="215640" progId="Equation.3">
                  <p:embed/>
                </p:oleObj>
              </mc:Choice>
              <mc:Fallback>
                <p:oleObj name="Equação" r:id="rId6" imgW="2793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6087954"/>
                        <a:ext cx="65928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13149"/>
              </p:ext>
            </p:extLst>
          </p:nvPr>
        </p:nvGraphicFramePr>
        <p:xfrm>
          <a:off x="4284797" y="4842237"/>
          <a:ext cx="17986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761760" imgH="215640" progId="Equation.3">
                  <p:embed/>
                </p:oleObj>
              </mc:Choice>
              <mc:Fallback>
                <p:oleObj name="Equação" r:id="rId8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4842237"/>
                        <a:ext cx="17986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51636"/>
              </p:ext>
            </p:extLst>
          </p:nvPr>
        </p:nvGraphicFramePr>
        <p:xfrm>
          <a:off x="4284797" y="5465889"/>
          <a:ext cx="12588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0" imgW="533160" imgH="215640" progId="Equation.3">
                  <p:embed/>
                </p:oleObj>
              </mc:Choice>
              <mc:Fallback>
                <p:oleObj name="Equação" r:id="rId10" imgW="533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5465889"/>
                        <a:ext cx="125888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2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Propriedades básicas: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pt-BR" sz="2400" dirty="0">
              <a:solidFill>
                <a:srgbClr val="E34A06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pt-BR" sz="2400" dirty="0">
              <a:solidFill>
                <a:srgbClr val="E34A06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Axiomas e propriedades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42336"/>
              </p:ext>
            </p:extLst>
          </p:nvPr>
        </p:nvGraphicFramePr>
        <p:xfrm>
          <a:off x="4284797" y="2087356"/>
          <a:ext cx="20970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888840" imgH="241200" progId="Equation.3">
                  <p:embed/>
                </p:oleObj>
              </mc:Choice>
              <mc:Fallback>
                <p:oleObj name="Equação" r:id="rId4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2087356"/>
                        <a:ext cx="2097087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456304"/>
              </p:ext>
            </p:extLst>
          </p:nvPr>
        </p:nvGraphicFramePr>
        <p:xfrm>
          <a:off x="4284797" y="2989393"/>
          <a:ext cx="47053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993680" imgH="215640" progId="Equation.3">
                  <p:embed/>
                </p:oleObj>
              </mc:Choice>
              <mc:Fallback>
                <p:oleObj name="Equação" r:id="rId6" imgW="1993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2989393"/>
                        <a:ext cx="47053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991758"/>
              </p:ext>
            </p:extLst>
          </p:nvPr>
        </p:nvGraphicFramePr>
        <p:xfrm>
          <a:off x="4270375" y="1216025"/>
          <a:ext cx="12573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533160" imgH="215640" progId="Equation.3">
                  <p:embed/>
                </p:oleObj>
              </mc:Choice>
              <mc:Fallback>
                <p:oleObj name="Equação" r:id="rId8" imgW="533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1216025"/>
                        <a:ext cx="12573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9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Calcular a probabilidade de ocorrência de A condicionada à ocorrência prévia de B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P(A|B) = probabilidade de A dado B</a:t>
            </a: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r>
              <a:rPr lang="pt-BR" sz="1800" b="0" dirty="0">
                <a:solidFill>
                  <a:srgbClr val="DA5D00"/>
                </a:solidFill>
                <a:latin typeface="Corbel" panose="020B0503020204020204" pitchFamily="34" charset="0"/>
              </a:rPr>
              <a:t>Qual a probabilidade da bagagem ser entregue com algum defeito?</a:t>
            </a: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r>
              <a:rPr lang="pt-BR" sz="1800" b="0" dirty="0">
                <a:solidFill>
                  <a:srgbClr val="DA5D00"/>
                </a:solidFill>
                <a:latin typeface="Corbel" panose="020B0503020204020204" pitchFamily="34" charset="0"/>
              </a:rPr>
              <a:t>Qual a probabilidade da bagagem ser entregue pela empresa Y?</a:t>
            </a: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0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04702"/>
              </p:ext>
            </p:extLst>
          </p:nvPr>
        </p:nvGraphicFramePr>
        <p:xfrm>
          <a:off x="375556" y="4613542"/>
          <a:ext cx="714924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447"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Entrega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de </a:t>
                      </a: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Bagagem</a:t>
                      </a:r>
                      <a:endParaRPr lang="en-US" sz="1800" b="0" i="1" kern="12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X</a:t>
                      </a:r>
                      <a:endParaRPr lang="en-US" sz="1800" b="0" i="1" kern="1200" baseline="300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Z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Normal (N)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 err="1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Defeito</a:t>
                      </a: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 (D)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4.770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6.850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upo 3"/>
          <p:cNvGrpSpPr/>
          <p:nvPr/>
        </p:nvGrpSpPr>
        <p:grpSpPr>
          <a:xfrm>
            <a:off x="555174" y="3252764"/>
            <a:ext cx="1010444" cy="1010444"/>
            <a:chOff x="1627585" y="1427910"/>
            <a:chExt cx="1010444" cy="1010444"/>
          </a:xfrm>
        </p:grpSpPr>
        <p:sp>
          <p:nvSpPr>
            <p:cNvPr id="13" name="Elipse 12"/>
            <p:cNvSpPr/>
            <p:nvPr/>
          </p:nvSpPr>
          <p:spPr>
            <a:xfrm>
              <a:off x="1627585" y="1427910"/>
              <a:ext cx="1010444" cy="10104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reeform 216"/>
            <p:cNvSpPr>
              <a:spLocks/>
            </p:cNvSpPr>
            <p:nvPr/>
          </p:nvSpPr>
          <p:spPr bwMode="auto">
            <a:xfrm rot="16200000">
              <a:off x="1862158" y="1662482"/>
              <a:ext cx="541299" cy="541299"/>
            </a:xfrm>
            <a:custGeom>
              <a:avLst/>
              <a:gdLst>
                <a:gd name="T0" fmla="*/ 44 w 46"/>
                <a:gd name="T1" fmla="*/ 39 h 46"/>
                <a:gd name="T2" fmla="*/ 36 w 46"/>
                <a:gd name="T3" fmla="*/ 31 h 46"/>
                <a:gd name="T4" fmla="*/ 39 w 46"/>
                <a:gd name="T5" fmla="*/ 4 h 46"/>
                <a:gd name="T6" fmla="*/ 35 w 46"/>
                <a:gd name="T7" fmla="*/ 0 h 46"/>
                <a:gd name="T8" fmla="*/ 26 w 46"/>
                <a:gd name="T9" fmla="*/ 21 h 46"/>
                <a:gd name="T10" fmla="*/ 20 w 46"/>
                <a:gd name="T11" fmla="*/ 16 h 46"/>
                <a:gd name="T12" fmla="*/ 19 w 46"/>
                <a:gd name="T13" fmla="*/ 15 h 46"/>
                <a:gd name="T14" fmla="*/ 20 w 46"/>
                <a:gd name="T15" fmla="*/ 6 h 46"/>
                <a:gd name="T16" fmla="*/ 17 w 46"/>
                <a:gd name="T17" fmla="*/ 3 h 46"/>
                <a:gd name="T18" fmla="*/ 13 w 46"/>
                <a:gd name="T19" fmla="*/ 13 h 46"/>
                <a:gd name="T20" fmla="*/ 3 w 46"/>
                <a:gd name="T21" fmla="*/ 17 h 46"/>
                <a:gd name="T22" fmla="*/ 6 w 46"/>
                <a:gd name="T23" fmla="*/ 20 h 46"/>
                <a:gd name="T24" fmla="*/ 15 w 46"/>
                <a:gd name="T25" fmla="*/ 18 h 46"/>
                <a:gd name="T26" fmla="*/ 16 w 46"/>
                <a:gd name="T27" fmla="*/ 20 h 46"/>
                <a:gd name="T28" fmla="*/ 22 w 46"/>
                <a:gd name="T29" fmla="*/ 26 h 46"/>
                <a:gd name="T30" fmla="*/ 0 w 46"/>
                <a:gd name="T31" fmla="*/ 35 h 46"/>
                <a:gd name="T32" fmla="*/ 4 w 46"/>
                <a:gd name="T33" fmla="*/ 39 h 46"/>
                <a:gd name="T34" fmla="*/ 31 w 46"/>
                <a:gd name="T35" fmla="*/ 36 h 46"/>
                <a:gd name="T36" fmla="*/ 39 w 46"/>
                <a:gd name="T37" fmla="*/ 44 h 46"/>
                <a:gd name="T38" fmla="*/ 45 w 46"/>
                <a:gd name="T39" fmla="*/ 46 h 46"/>
                <a:gd name="T40" fmla="*/ 46 w 46"/>
                <a:gd name="T41" fmla="*/ 46 h 46"/>
                <a:gd name="T42" fmla="*/ 46 w 46"/>
                <a:gd name="T43" fmla="*/ 45 h 46"/>
                <a:gd name="T44" fmla="*/ 44 w 46"/>
                <a:gd name="T4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6">
                  <a:moveTo>
                    <a:pt x="44" y="39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1" y="45"/>
                    <a:pt x="43" y="46"/>
                    <a:pt x="45" y="46"/>
                  </a:cubicBezTo>
                  <a:cubicBezTo>
                    <a:pt x="45" y="46"/>
                    <a:pt x="46" y="46"/>
                    <a:pt x="46" y="46"/>
                  </a:cubicBezTo>
                  <a:cubicBezTo>
                    <a:pt x="46" y="46"/>
                    <a:pt x="46" y="45"/>
                    <a:pt x="46" y="45"/>
                  </a:cubicBezTo>
                  <a:cubicBezTo>
                    <a:pt x="46" y="43"/>
                    <a:pt x="45" y="41"/>
                    <a:pt x="44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852257E-19E0-4B1F-848B-3B0973B7B958}"/>
                  </a:ext>
                </a:extLst>
              </p:cNvPr>
              <p:cNvSpPr txBox="1"/>
              <p:nvPr/>
            </p:nvSpPr>
            <p:spPr>
              <a:xfrm>
                <a:off x="7681325" y="3824850"/>
                <a:ext cx="4643861" cy="876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350</m:t>
                          </m:r>
                        </m:num>
                        <m:den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6.850</m:t>
                          </m:r>
                        </m:den>
                      </m:f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=0,051</m:t>
                      </m:r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852257E-19E0-4B1F-848B-3B0973B7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25" y="3824850"/>
                <a:ext cx="4643861" cy="876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AF89BEB-3178-46CB-866F-5AFE157756EC}"/>
                  </a:ext>
                </a:extLst>
              </p:cNvPr>
              <p:cNvSpPr txBox="1"/>
              <p:nvPr/>
            </p:nvSpPr>
            <p:spPr>
              <a:xfrm>
                <a:off x="7669784" y="5724511"/>
                <a:ext cx="4643861" cy="876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4.770</m:t>
                          </m:r>
                        </m:num>
                        <m:den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6.850</m:t>
                          </m:r>
                        </m:den>
                      </m:f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=0,696</m:t>
                      </m:r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AF89BEB-3178-46CB-866F-5AFE1577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784" y="5724511"/>
                <a:ext cx="4643861" cy="876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Calcular a probabilidade de ocorrência de A condicionada à ocorrência prévia de B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P(A|B) = probabilidade de A dado B</a:t>
            </a: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r>
              <a:rPr lang="pt-BR" sz="1800" b="0" dirty="0">
                <a:solidFill>
                  <a:srgbClr val="DA5D00"/>
                </a:solidFill>
                <a:latin typeface="Corbel" panose="020B0503020204020204" pitchFamily="34" charset="0"/>
              </a:rPr>
              <a:t>Qual a probabilidade da bagagem ser entregue com algum defeito, sabendo-se que a entrega foi realizada pela Empresa Y?</a:t>
            </a: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0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04689"/>
              </p:ext>
            </p:extLst>
          </p:nvPr>
        </p:nvGraphicFramePr>
        <p:xfrm>
          <a:off x="375556" y="4613542"/>
          <a:ext cx="714924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447"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Entrega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de </a:t>
                      </a: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Bagagem</a:t>
                      </a:r>
                      <a:endParaRPr lang="en-US" sz="1800" b="0" i="1" kern="12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X</a:t>
                      </a:r>
                      <a:endParaRPr lang="en-US" sz="1800" b="0" i="1" kern="1200" baseline="300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Z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Normal (N)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 err="1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Defeito</a:t>
                      </a: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 (D)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4.770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6.850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upo 3"/>
          <p:cNvGrpSpPr/>
          <p:nvPr/>
        </p:nvGrpSpPr>
        <p:grpSpPr>
          <a:xfrm>
            <a:off x="555174" y="3252764"/>
            <a:ext cx="1010444" cy="1010444"/>
            <a:chOff x="1627585" y="1427910"/>
            <a:chExt cx="1010444" cy="1010444"/>
          </a:xfrm>
        </p:grpSpPr>
        <p:sp>
          <p:nvSpPr>
            <p:cNvPr id="13" name="Elipse 12"/>
            <p:cNvSpPr/>
            <p:nvPr/>
          </p:nvSpPr>
          <p:spPr>
            <a:xfrm>
              <a:off x="1627585" y="1427910"/>
              <a:ext cx="1010444" cy="10104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reeform 216"/>
            <p:cNvSpPr>
              <a:spLocks/>
            </p:cNvSpPr>
            <p:nvPr/>
          </p:nvSpPr>
          <p:spPr bwMode="auto">
            <a:xfrm rot="16200000">
              <a:off x="1862158" y="1662482"/>
              <a:ext cx="541299" cy="541299"/>
            </a:xfrm>
            <a:custGeom>
              <a:avLst/>
              <a:gdLst>
                <a:gd name="T0" fmla="*/ 44 w 46"/>
                <a:gd name="T1" fmla="*/ 39 h 46"/>
                <a:gd name="T2" fmla="*/ 36 w 46"/>
                <a:gd name="T3" fmla="*/ 31 h 46"/>
                <a:gd name="T4" fmla="*/ 39 w 46"/>
                <a:gd name="T5" fmla="*/ 4 h 46"/>
                <a:gd name="T6" fmla="*/ 35 w 46"/>
                <a:gd name="T7" fmla="*/ 0 h 46"/>
                <a:gd name="T8" fmla="*/ 26 w 46"/>
                <a:gd name="T9" fmla="*/ 21 h 46"/>
                <a:gd name="T10" fmla="*/ 20 w 46"/>
                <a:gd name="T11" fmla="*/ 16 h 46"/>
                <a:gd name="T12" fmla="*/ 19 w 46"/>
                <a:gd name="T13" fmla="*/ 15 h 46"/>
                <a:gd name="T14" fmla="*/ 20 w 46"/>
                <a:gd name="T15" fmla="*/ 6 h 46"/>
                <a:gd name="T16" fmla="*/ 17 w 46"/>
                <a:gd name="T17" fmla="*/ 3 h 46"/>
                <a:gd name="T18" fmla="*/ 13 w 46"/>
                <a:gd name="T19" fmla="*/ 13 h 46"/>
                <a:gd name="T20" fmla="*/ 3 w 46"/>
                <a:gd name="T21" fmla="*/ 17 h 46"/>
                <a:gd name="T22" fmla="*/ 6 w 46"/>
                <a:gd name="T23" fmla="*/ 20 h 46"/>
                <a:gd name="T24" fmla="*/ 15 w 46"/>
                <a:gd name="T25" fmla="*/ 18 h 46"/>
                <a:gd name="T26" fmla="*/ 16 w 46"/>
                <a:gd name="T27" fmla="*/ 20 h 46"/>
                <a:gd name="T28" fmla="*/ 22 w 46"/>
                <a:gd name="T29" fmla="*/ 26 h 46"/>
                <a:gd name="T30" fmla="*/ 0 w 46"/>
                <a:gd name="T31" fmla="*/ 35 h 46"/>
                <a:gd name="T32" fmla="*/ 4 w 46"/>
                <a:gd name="T33" fmla="*/ 39 h 46"/>
                <a:gd name="T34" fmla="*/ 31 w 46"/>
                <a:gd name="T35" fmla="*/ 36 h 46"/>
                <a:gd name="T36" fmla="*/ 39 w 46"/>
                <a:gd name="T37" fmla="*/ 44 h 46"/>
                <a:gd name="T38" fmla="*/ 45 w 46"/>
                <a:gd name="T39" fmla="*/ 46 h 46"/>
                <a:gd name="T40" fmla="*/ 46 w 46"/>
                <a:gd name="T41" fmla="*/ 46 h 46"/>
                <a:gd name="T42" fmla="*/ 46 w 46"/>
                <a:gd name="T43" fmla="*/ 45 h 46"/>
                <a:gd name="T44" fmla="*/ 44 w 46"/>
                <a:gd name="T4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6">
                  <a:moveTo>
                    <a:pt x="44" y="39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1" y="45"/>
                    <a:pt x="43" y="46"/>
                    <a:pt x="45" y="46"/>
                  </a:cubicBezTo>
                  <a:cubicBezTo>
                    <a:pt x="45" y="46"/>
                    <a:pt x="46" y="46"/>
                    <a:pt x="46" y="46"/>
                  </a:cubicBezTo>
                  <a:cubicBezTo>
                    <a:pt x="46" y="46"/>
                    <a:pt x="46" y="45"/>
                    <a:pt x="46" y="45"/>
                  </a:cubicBezTo>
                  <a:cubicBezTo>
                    <a:pt x="46" y="43"/>
                    <a:pt x="45" y="41"/>
                    <a:pt x="44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772FB1E3-48DD-4D98-A8E1-0A6EAD0D5F08}"/>
                  </a:ext>
                </a:extLst>
              </p:cNvPr>
              <p:cNvSpPr txBox="1"/>
              <p:nvPr/>
            </p:nvSpPr>
            <p:spPr>
              <a:xfrm>
                <a:off x="7816530" y="4388110"/>
                <a:ext cx="4643861" cy="867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270</m:t>
                          </m:r>
                        </m:num>
                        <m:den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4.770</m:t>
                          </m:r>
                        </m:den>
                      </m:f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=0,057</m:t>
                      </m:r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772FB1E3-48DD-4D98-A8E1-0A6EAD0D5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30" y="4388110"/>
                <a:ext cx="4643861" cy="867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249B310-57E9-4A7E-91D5-660B3EC0F9C9}"/>
                  </a:ext>
                </a:extLst>
              </p:cNvPr>
              <p:cNvSpPr txBox="1"/>
              <p:nvPr/>
            </p:nvSpPr>
            <p:spPr>
              <a:xfrm>
                <a:off x="7704564" y="5384873"/>
                <a:ext cx="4643861" cy="1297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3000" b="0" i="1" smtClean="0">
                                  <a:latin typeface="Cambria Math" panose="02040503050406030204" pitchFamily="18" charset="0"/>
                                </a:rPr>
                                <m:t>270</m:t>
                              </m:r>
                            </m:num>
                            <m:den>
                              <m:r>
                                <a:rPr lang="pt-BR" sz="3000" b="0" i="1" smtClean="0">
                                  <a:latin typeface="Cambria Math" panose="02040503050406030204" pitchFamily="18" charset="0"/>
                                </a:rPr>
                                <m:t>6.850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3000" i="1">
                                  <a:latin typeface="Cambria Math" panose="02040503050406030204" pitchFamily="18" charset="0"/>
                                </a:rPr>
                                <m:t>4.770</m:t>
                              </m:r>
                            </m:num>
                            <m:den>
                              <m:r>
                                <a:rPr lang="pt-BR" sz="3000" b="0" i="1" smtClean="0">
                                  <a:latin typeface="Cambria Math" panose="02040503050406030204" pitchFamily="18" charset="0"/>
                                </a:rPr>
                                <m:t>6.850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249B310-57E9-4A7E-91D5-660B3EC0F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564" y="5384873"/>
                <a:ext cx="4643861" cy="1297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2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m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1256"/>
            <a:ext cx="12188976" cy="6858015"/>
          </a:xfrm>
          <a:prstGeom prst="rect">
            <a:avLst/>
          </a:prstGeom>
        </p:spPr>
      </p:pic>
      <p:pic>
        <p:nvPicPr>
          <p:cNvPr id="438" name="Imagem 4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70" y="-298"/>
            <a:ext cx="12223539" cy="685859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" y="-856"/>
            <a:ext cx="12190476" cy="6858856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838698" y="2463783"/>
            <a:ext cx="2677512" cy="3227628"/>
            <a:chOff x="1368083" y="2719137"/>
            <a:chExt cx="2666950" cy="3227628"/>
          </a:xfrm>
        </p:grpSpPr>
        <p:sp>
          <p:nvSpPr>
            <p:cNvPr id="36" name="Espaço Reservado para Conteúdo 2"/>
            <p:cNvSpPr txBox="1">
              <a:spLocks/>
            </p:cNvSpPr>
            <p:nvPr/>
          </p:nvSpPr>
          <p:spPr>
            <a:xfrm>
              <a:off x="1919412" y="4207879"/>
              <a:ext cx="2115621" cy="17388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23F72"/>
                </a:buClr>
              </a:pPr>
              <a:r>
                <a:rPr lang="pt-BR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Definir o problema</a:t>
              </a:r>
            </a:p>
            <a:p>
              <a:pPr>
                <a:buClr>
                  <a:srgbClr val="023F72"/>
                </a:buClr>
              </a:pPr>
              <a:r>
                <a:rPr lang="pt-BR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Formular  objetivos</a:t>
              </a: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1368083" y="2719137"/>
              <a:ext cx="1351547" cy="1235243"/>
              <a:chOff x="1151021" y="2366211"/>
              <a:chExt cx="1351547" cy="1235243"/>
            </a:xfrm>
          </p:grpSpPr>
          <p:sp>
            <p:nvSpPr>
              <p:cNvPr id="39" name="Espaço Reservado para Conteúdo 2"/>
              <p:cNvSpPr txBox="1">
                <a:spLocks/>
              </p:cNvSpPr>
              <p:nvPr/>
            </p:nvSpPr>
            <p:spPr>
              <a:xfrm>
                <a:off x="1151021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023F72"/>
                    </a:solidFill>
                    <a:latin typeface="Brush Script MT" panose="03060802040406070304" pitchFamily="66" charset="0"/>
                  </a:rPr>
                  <a:t>1</a:t>
                </a:r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1231230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023F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38" name="Conector reto 37"/>
            <p:cNvCxnSpPr>
              <a:stCxn id="40" idx="4"/>
            </p:cNvCxnSpPr>
            <p:nvPr/>
          </p:nvCxnSpPr>
          <p:spPr>
            <a:xfrm>
              <a:off x="2065914" y="3954380"/>
              <a:ext cx="0" cy="1401611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5110088" y="2463782"/>
            <a:ext cx="2676955" cy="2546458"/>
            <a:chOff x="8667242" y="2719137"/>
            <a:chExt cx="2676955" cy="2546458"/>
          </a:xfrm>
        </p:grpSpPr>
        <p:cxnSp>
          <p:nvCxnSpPr>
            <p:cNvPr id="48" name="Conector reto 47"/>
            <p:cNvCxnSpPr/>
            <p:nvPr/>
          </p:nvCxnSpPr>
          <p:spPr>
            <a:xfrm>
              <a:off x="9365071" y="3954380"/>
              <a:ext cx="0" cy="487213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8667242" y="2719137"/>
              <a:ext cx="2676955" cy="2546458"/>
              <a:chOff x="8667242" y="2719137"/>
              <a:chExt cx="2676955" cy="2546458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8667242" y="2719137"/>
                <a:ext cx="1351547" cy="1235243"/>
                <a:chOff x="6043864" y="2366211"/>
                <a:chExt cx="1351547" cy="1235243"/>
              </a:xfrm>
            </p:grpSpPr>
            <p:sp>
              <p:nvSpPr>
                <p:cNvPr id="51" name="Espaço Reservado para Conteúdo 2"/>
                <p:cNvSpPr txBox="1">
                  <a:spLocks/>
                </p:cNvSpPr>
                <p:nvPr/>
              </p:nvSpPr>
              <p:spPr>
                <a:xfrm>
                  <a:off x="6043864" y="2709529"/>
                  <a:ext cx="1351547" cy="5165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BR" sz="4400" b="1" dirty="0">
                      <a:solidFill>
                        <a:srgbClr val="006600"/>
                      </a:solidFill>
                      <a:latin typeface="Brush Script MT" panose="03060802040406070304" pitchFamily="66" charset="0"/>
                    </a:rPr>
                    <a:t>3</a:t>
                  </a:r>
                </a:p>
              </p:txBody>
            </p:sp>
            <p:sp>
              <p:nvSpPr>
                <p:cNvPr id="52" name="Elipse 51"/>
                <p:cNvSpPr/>
                <p:nvPr/>
              </p:nvSpPr>
              <p:spPr>
                <a:xfrm>
                  <a:off x="6124073" y="2366211"/>
                  <a:ext cx="1235243" cy="1235243"/>
                </a:xfrm>
                <a:prstGeom prst="ellipse">
                  <a:avLst/>
                </a:prstGeom>
                <a:noFill/>
                <a:ln w="57150"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     </a:t>
                  </a:r>
                </a:p>
              </p:txBody>
            </p:sp>
          </p:grpSp>
          <p:sp>
            <p:nvSpPr>
              <p:cNvPr id="49" name="Espaço Reservado para Conteúdo 2"/>
              <p:cNvSpPr txBox="1">
                <a:spLocks/>
              </p:cNvSpPr>
              <p:nvPr/>
            </p:nvSpPr>
            <p:spPr>
              <a:xfrm>
                <a:off x="9220197" y="4207878"/>
                <a:ext cx="2124000" cy="1057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6600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Coletar dados</a:t>
                </a:r>
              </a:p>
              <a:p>
                <a:pPr>
                  <a:buClr>
                    <a:srgbClr val="006600"/>
                  </a:buClr>
                </a:pPr>
                <a:endParaRPr lang="pt-BR" dirty="0">
                  <a:solidFill>
                    <a:srgbClr val="434343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53" name="Título 1"/>
          <p:cNvSpPr txBox="1">
            <a:spLocks/>
          </p:cNvSpPr>
          <p:nvPr/>
        </p:nvSpPr>
        <p:spPr>
          <a:xfrm>
            <a:off x="851867" y="568761"/>
            <a:ext cx="4507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PESQUISA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7261599" y="1025499"/>
            <a:ext cx="4930404" cy="272715"/>
            <a:chOff x="7411453" y="882315"/>
            <a:chExt cx="4930404" cy="272715"/>
          </a:xfrm>
        </p:grpSpPr>
        <p:cxnSp>
          <p:nvCxnSpPr>
            <p:cNvPr id="58" name="Conector reto 57"/>
            <p:cNvCxnSpPr/>
            <p:nvPr/>
          </p:nvCxnSpPr>
          <p:spPr>
            <a:xfrm flipH="1">
              <a:off x="741145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758396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775646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792897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810148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 flipH="1">
              <a:off x="827398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 flipH="1">
              <a:off x="844649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/>
            <p:nvPr/>
          </p:nvCxnSpPr>
          <p:spPr>
            <a:xfrm flipH="1">
              <a:off x="861900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/>
            <p:cNvCxnSpPr/>
            <p:nvPr/>
          </p:nvCxnSpPr>
          <p:spPr>
            <a:xfrm flipH="1">
              <a:off x="8791509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 flipH="1">
              <a:off x="8964016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/>
            <p:nvPr/>
          </p:nvCxnSpPr>
          <p:spPr>
            <a:xfrm flipH="1">
              <a:off x="913652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flipH="1">
              <a:off x="930903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 flipH="1">
              <a:off x="948153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H="1">
              <a:off x="965404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H="1">
              <a:off x="982655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H="1">
              <a:off x="999905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 flipH="1">
              <a:off x="1017156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H="1">
              <a:off x="1034407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flipH="1">
              <a:off x="10516579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0689086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H="1">
              <a:off x="1086159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 flipH="1">
              <a:off x="1103410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 flipH="1">
              <a:off x="1120660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 flipH="1">
              <a:off x="1137911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/>
            <p:cNvCxnSpPr/>
            <p:nvPr/>
          </p:nvCxnSpPr>
          <p:spPr>
            <a:xfrm flipH="1">
              <a:off x="1155162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/>
            <p:nvPr/>
          </p:nvCxnSpPr>
          <p:spPr>
            <a:xfrm flipH="1">
              <a:off x="1172412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 flipH="1">
              <a:off x="1189663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/>
            <p:cNvCxnSpPr/>
            <p:nvPr/>
          </p:nvCxnSpPr>
          <p:spPr>
            <a:xfrm flipH="1">
              <a:off x="1206914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/>
          <p:cNvGrpSpPr/>
          <p:nvPr/>
        </p:nvGrpSpPr>
        <p:grpSpPr>
          <a:xfrm rot="10800000">
            <a:off x="5316001" y="1410511"/>
            <a:ext cx="6876000" cy="80211"/>
            <a:chOff x="882316" y="1347538"/>
            <a:chExt cx="10315073" cy="80210"/>
          </a:xfrm>
        </p:grpSpPr>
        <p:cxnSp>
          <p:nvCxnSpPr>
            <p:cNvPr id="55" name="Conector reto 5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1" name="Conector reto 340"/>
          <p:cNvCxnSpPr>
            <a:stCxn id="44" idx="2"/>
            <a:endCxn id="40" idx="6"/>
          </p:cNvCxnSpPr>
          <p:nvPr/>
        </p:nvCxnSpPr>
        <p:spPr>
          <a:xfrm flipH="1">
            <a:off x="2159360" y="3081404"/>
            <a:ext cx="839372" cy="1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to 342"/>
          <p:cNvCxnSpPr>
            <a:stCxn id="52" idx="2"/>
            <a:endCxn id="44" idx="6"/>
          </p:cNvCxnSpPr>
          <p:nvPr/>
        </p:nvCxnSpPr>
        <p:spPr>
          <a:xfrm flipH="1">
            <a:off x="4233975" y="3081404"/>
            <a:ext cx="956322" cy="0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ector reto 344"/>
          <p:cNvCxnSpPr>
            <a:endCxn id="107" idx="6"/>
          </p:cNvCxnSpPr>
          <p:nvPr/>
        </p:nvCxnSpPr>
        <p:spPr>
          <a:xfrm flipH="1">
            <a:off x="10584075" y="3077809"/>
            <a:ext cx="1607928" cy="1015"/>
          </a:xfrm>
          <a:prstGeom prst="line">
            <a:avLst/>
          </a:prstGeom>
          <a:ln w="3175">
            <a:solidFill>
              <a:srgbClr val="4343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o 92"/>
          <p:cNvGrpSpPr/>
          <p:nvPr/>
        </p:nvGrpSpPr>
        <p:grpSpPr>
          <a:xfrm>
            <a:off x="7189356" y="2461201"/>
            <a:ext cx="2676956" cy="2639436"/>
            <a:chOff x="8667242" y="2719137"/>
            <a:chExt cx="2676956" cy="2639436"/>
          </a:xfrm>
        </p:grpSpPr>
        <p:cxnSp>
          <p:nvCxnSpPr>
            <p:cNvPr id="94" name="Conector reto 93"/>
            <p:cNvCxnSpPr/>
            <p:nvPr/>
          </p:nvCxnSpPr>
          <p:spPr>
            <a:xfrm>
              <a:off x="9365071" y="3954380"/>
              <a:ext cx="0" cy="984044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upo 94"/>
            <p:cNvGrpSpPr/>
            <p:nvPr/>
          </p:nvGrpSpPr>
          <p:grpSpPr>
            <a:xfrm>
              <a:off x="8667242" y="2719137"/>
              <a:ext cx="2676956" cy="2639436"/>
              <a:chOff x="8667242" y="2719137"/>
              <a:chExt cx="2676956" cy="2639436"/>
            </a:xfrm>
          </p:grpSpPr>
          <p:grpSp>
            <p:nvGrpSpPr>
              <p:cNvPr id="96" name="Grupo 95"/>
              <p:cNvGrpSpPr/>
              <p:nvPr/>
            </p:nvGrpSpPr>
            <p:grpSpPr>
              <a:xfrm>
                <a:off x="8667242" y="2719137"/>
                <a:ext cx="1351547" cy="1235243"/>
                <a:chOff x="6043864" y="2366211"/>
                <a:chExt cx="1351547" cy="1235243"/>
              </a:xfrm>
            </p:grpSpPr>
            <p:sp>
              <p:nvSpPr>
                <p:cNvPr id="98" name="Espaço Reservado para Conteúdo 2"/>
                <p:cNvSpPr txBox="1">
                  <a:spLocks/>
                </p:cNvSpPr>
                <p:nvPr/>
              </p:nvSpPr>
              <p:spPr>
                <a:xfrm>
                  <a:off x="6043864" y="2709529"/>
                  <a:ext cx="1351547" cy="5165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BR" sz="4400" b="1" dirty="0">
                      <a:solidFill>
                        <a:srgbClr val="7030A0"/>
                      </a:solidFill>
                      <a:latin typeface="Brush Script MT" panose="03060802040406070304" pitchFamily="66" charset="0"/>
                    </a:rPr>
                    <a:t>4</a:t>
                  </a:r>
                </a:p>
              </p:txBody>
            </p:sp>
            <p:sp>
              <p:nvSpPr>
                <p:cNvPr id="99" name="Elipse 98"/>
                <p:cNvSpPr/>
                <p:nvPr/>
              </p:nvSpPr>
              <p:spPr>
                <a:xfrm>
                  <a:off x="6124073" y="2366211"/>
                  <a:ext cx="1235243" cy="1235243"/>
                </a:xfrm>
                <a:prstGeom prst="ellipse">
                  <a:avLst/>
                </a:prstGeom>
                <a:noFill/>
                <a:ln w="571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     </a:t>
                  </a:r>
                </a:p>
              </p:txBody>
            </p:sp>
          </p:grpSp>
          <p:sp>
            <p:nvSpPr>
              <p:cNvPr id="97" name="Espaço Reservado para Conteúdo 2"/>
              <p:cNvSpPr txBox="1">
                <a:spLocks/>
              </p:cNvSpPr>
              <p:nvPr/>
            </p:nvSpPr>
            <p:spPr>
              <a:xfrm>
                <a:off x="9220198" y="4207879"/>
                <a:ext cx="2124000" cy="11506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Análises</a:t>
                </a:r>
              </a:p>
              <a:p>
                <a:pPr>
                  <a:buClr>
                    <a:srgbClr val="7030A0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Resultados</a:t>
                </a:r>
              </a:p>
              <a:p>
                <a:pPr>
                  <a:buClr>
                    <a:srgbClr val="006600"/>
                  </a:buClr>
                </a:pPr>
                <a:endParaRPr lang="pt-BR" dirty="0">
                  <a:solidFill>
                    <a:srgbClr val="434343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cxnSp>
        <p:nvCxnSpPr>
          <p:cNvPr id="100" name="Conector reto 99"/>
          <p:cNvCxnSpPr>
            <a:stCxn id="99" idx="2"/>
            <a:endCxn id="52" idx="6"/>
          </p:cNvCxnSpPr>
          <p:nvPr/>
        </p:nvCxnSpPr>
        <p:spPr>
          <a:xfrm flipH="1">
            <a:off x="6425540" y="3078823"/>
            <a:ext cx="844025" cy="2581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o 100"/>
          <p:cNvGrpSpPr/>
          <p:nvPr/>
        </p:nvGrpSpPr>
        <p:grpSpPr>
          <a:xfrm>
            <a:off x="9268623" y="2461202"/>
            <a:ext cx="2712955" cy="2546458"/>
            <a:chOff x="8667242" y="2719137"/>
            <a:chExt cx="2712955" cy="2546458"/>
          </a:xfrm>
        </p:grpSpPr>
        <p:cxnSp>
          <p:nvCxnSpPr>
            <p:cNvPr id="102" name="Conector reto 101"/>
            <p:cNvCxnSpPr/>
            <p:nvPr/>
          </p:nvCxnSpPr>
          <p:spPr>
            <a:xfrm>
              <a:off x="9365071" y="3954380"/>
              <a:ext cx="0" cy="487213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upo 102"/>
            <p:cNvGrpSpPr/>
            <p:nvPr/>
          </p:nvGrpSpPr>
          <p:grpSpPr>
            <a:xfrm>
              <a:off x="8667242" y="2719137"/>
              <a:ext cx="2712955" cy="2546458"/>
              <a:chOff x="8667242" y="2719137"/>
              <a:chExt cx="2712955" cy="2546458"/>
            </a:xfrm>
          </p:grpSpPr>
          <p:grpSp>
            <p:nvGrpSpPr>
              <p:cNvPr id="104" name="Grupo 103"/>
              <p:cNvGrpSpPr/>
              <p:nvPr/>
            </p:nvGrpSpPr>
            <p:grpSpPr>
              <a:xfrm>
                <a:off x="8667242" y="2719137"/>
                <a:ext cx="1351547" cy="1235243"/>
                <a:chOff x="6043864" y="2366211"/>
                <a:chExt cx="1351547" cy="1235243"/>
              </a:xfrm>
            </p:grpSpPr>
            <p:sp>
              <p:nvSpPr>
                <p:cNvPr id="106" name="Espaço Reservado para Conteúdo 2"/>
                <p:cNvSpPr txBox="1">
                  <a:spLocks/>
                </p:cNvSpPr>
                <p:nvPr/>
              </p:nvSpPr>
              <p:spPr>
                <a:xfrm>
                  <a:off x="6043864" y="2709529"/>
                  <a:ext cx="1351547" cy="5165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BR" sz="4400" b="1" dirty="0">
                      <a:solidFill>
                        <a:srgbClr val="C00000"/>
                      </a:solidFill>
                      <a:latin typeface="Brush Script MT" panose="03060802040406070304" pitchFamily="66" charset="0"/>
                    </a:rPr>
                    <a:t>5</a:t>
                  </a:r>
                </a:p>
              </p:txBody>
            </p:sp>
            <p:sp>
              <p:nvSpPr>
                <p:cNvPr id="107" name="Elipse 106"/>
                <p:cNvSpPr/>
                <p:nvPr/>
              </p:nvSpPr>
              <p:spPr>
                <a:xfrm>
                  <a:off x="6124073" y="2366211"/>
                  <a:ext cx="1235243" cy="1235243"/>
                </a:xfrm>
                <a:prstGeom prst="ellipse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     </a:t>
                  </a:r>
                </a:p>
              </p:txBody>
            </p:sp>
          </p:grpSp>
          <p:sp>
            <p:nvSpPr>
              <p:cNvPr id="105" name="Espaço Reservado para Conteúdo 2"/>
              <p:cNvSpPr txBox="1">
                <a:spLocks/>
              </p:cNvSpPr>
              <p:nvPr/>
            </p:nvSpPr>
            <p:spPr>
              <a:xfrm>
                <a:off x="9220197" y="4207878"/>
                <a:ext cx="2160000" cy="1057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C00000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Conclusões</a:t>
                </a:r>
              </a:p>
              <a:p>
                <a:pPr>
                  <a:buClr>
                    <a:srgbClr val="006600"/>
                  </a:buClr>
                </a:pPr>
                <a:endParaRPr lang="pt-BR" dirty="0">
                  <a:solidFill>
                    <a:srgbClr val="434343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cxnSp>
        <p:nvCxnSpPr>
          <p:cNvPr id="108" name="Conector reto 107"/>
          <p:cNvCxnSpPr>
            <a:stCxn id="107" idx="2"/>
            <a:endCxn id="99" idx="6"/>
          </p:cNvCxnSpPr>
          <p:nvPr/>
        </p:nvCxnSpPr>
        <p:spPr>
          <a:xfrm flipH="1" flipV="1">
            <a:off x="8504808" y="3078823"/>
            <a:ext cx="844024" cy="1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/>
          <p:cNvGrpSpPr/>
          <p:nvPr/>
        </p:nvGrpSpPr>
        <p:grpSpPr>
          <a:xfrm>
            <a:off x="2918523" y="2463782"/>
            <a:ext cx="2789252" cy="2551621"/>
            <a:chOff x="4140373" y="2727158"/>
            <a:chExt cx="2789252" cy="2551620"/>
          </a:xfrm>
        </p:grpSpPr>
        <p:grpSp>
          <p:nvGrpSpPr>
            <p:cNvPr id="42" name="Grupo 41"/>
            <p:cNvGrpSpPr/>
            <p:nvPr/>
          </p:nvGrpSpPr>
          <p:grpSpPr>
            <a:xfrm>
              <a:off x="4140373" y="2727158"/>
              <a:ext cx="1351547" cy="1235243"/>
              <a:chOff x="3669632" y="2366211"/>
              <a:chExt cx="1351547" cy="1235243"/>
            </a:xfrm>
          </p:grpSpPr>
          <p:sp>
            <p:nvSpPr>
              <p:cNvPr id="43" name="Espaço Reservado para Conteúdo 2"/>
              <p:cNvSpPr txBox="1">
                <a:spLocks/>
              </p:cNvSpPr>
              <p:nvPr/>
            </p:nvSpPr>
            <p:spPr>
              <a:xfrm>
                <a:off x="3669632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C05200"/>
                    </a:solidFill>
                    <a:latin typeface="Brush Script MT" panose="03060802040406070304" pitchFamily="66" charset="0"/>
                  </a:rPr>
                  <a:t>2</a:t>
                </a:r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3749841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C0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45" name="Conector reto 44"/>
            <p:cNvCxnSpPr/>
            <p:nvPr/>
          </p:nvCxnSpPr>
          <p:spPr>
            <a:xfrm>
              <a:off x="4862267" y="3962401"/>
              <a:ext cx="0" cy="487213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spaço Reservado para Conteúdo 2"/>
            <p:cNvSpPr txBox="1">
              <a:spLocks/>
            </p:cNvSpPr>
            <p:nvPr/>
          </p:nvSpPr>
          <p:spPr>
            <a:xfrm>
              <a:off x="4805625" y="4215899"/>
              <a:ext cx="2124000" cy="1062879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C05200"/>
                </a:buClr>
              </a:pPr>
              <a:r>
                <a:rPr lang="pt-BR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Planejar a pesquisa</a:t>
              </a:r>
            </a:p>
          </p:txBody>
        </p:sp>
      </p:grpSp>
      <p:cxnSp>
        <p:nvCxnSpPr>
          <p:cNvPr id="32" name="Conector em curva 31"/>
          <p:cNvCxnSpPr>
            <a:stCxn id="99" idx="1"/>
            <a:endCxn id="52" idx="7"/>
          </p:cNvCxnSpPr>
          <p:nvPr/>
        </p:nvCxnSpPr>
        <p:spPr>
          <a:xfrm rot="16200000" flipH="1" flipV="1">
            <a:off x="6846262" y="2040478"/>
            <a:ext cx="2581" cy="1205819"/>
          </a:xfrm>
          <a:prstGeom prst="curvedConnector3">
            <a:avLst>
              <a:gd name="adj1" fmla="val -4456761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em curva 122"/>
          <p:cNvCxnSpPr>
            <a:stCxn id="99" idx="1"/>
            <a:endCxn id="44" idx="7"/>
          </p:cNvCxnSpPr>
          <p:nvPr/>
        </p:nvCxnSpPr>
        <p:spPr>
          <a:xfrm rot="16200000" flipH="1" flipV="1">
            <a:off x="5750479" y="944696"/>
            <a:ext cx="2581" cy="3397384"/>
          </a:xfrm>
          <a:prstGeom prst="curvedConnector3">
            <a:avLst>
              <a:gd name="adj1" fmla="val -15265362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em curva 130"/>
          <p:cNvCxnSpPr>
            <a:stCxn id="99" idx="1"/>
            <a:endCxn id="40" idx="7"/>
          </p:cNvCxnSpPr>
          <p:nvPr/>
        </p:nvCxnSpPr>
        <p:spPr>
          <a:xfrm rot="16200000" flipH="1" flipV="1">
            <a:off x="4712813" y="-92969"/>
            <a:ext cx="2582" cy="5472716"/>
          </a:xfrm>
          <a:prstGeom prst="curvedConnector3">
            <a:avLst>
              <a:gd name="adj1" fmla="val -24863323"/>
            </a:avLst>
          </a:prstGeom>
          <a:ln w="57150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em curva 134"/>
          <p:cNvCxnSpPr>
            <a:stCxn id="52" idx="1"/>
            <a:endCxn id="40" idx="0"/>
          </p:cNvCxnSpPr>
          <p:nvPr/>
        </p:nvCxnSpPr>
        <p:spPr>
          <a:xfrm rot="16200000" flipV="1">
            <a:off x="3364796" y="638280"/>
            <a:ext cx="180896" cy="3831901"/>
          </a:xfrm>
          <a:prstGeom prst="curvedConnector3">
            <a:avLst>
              <a:gd name="adj1" fmla="val 389154"/>
            </a:avLst>
          </a:prstGeom>
          <a:ln w="57150">
            <a:solidFill>
              <a:srgbClr val="FF0000"/>
            </a:solidFill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em curva 150"/>
          <p:cNvCxnSpPr>
            <a:stCxn id="107" idx="1"/>
            <a:endCxn id="52" idx="0"/>
          </p:cNvCxnSpPr>
          <p:nvPr/>
        </p:nvCxnSpPr>
        <p:spPr>
          <a:xfrm rot="16200000" flipV="1">
            <a:off x="7579666" y="692036"/>
            <a:ext cx="178317" cy="3721810"/>
          </a:xfrm>
          <a:prstGeom prst="curvedConnector3">
            <a:avLst>
              <a:gd name="adj1" fmla="val 316559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em curva 154"/>
          <p:cNvCxnSpPr>
            <a:stCxn id="107" idx="1"/>
            <a:endCxn id="40" idx="0"/>
          </p:cNvCxnSpPr>
          <p:nvPr/>
        </p:nvCxnSpPr>
        <p:spPr>
          <a:xfrm rot="16200000" flipV="1">
            <a:off x="5445353" y="-1442277"/>
            <a:ext cx="178316" cy="7990436"/>
          </a:xfrm>
          <a:prstGeom prst="curvedConnector3">
            <a:avLst>
              <a:gd name="adj1" fmla="val 542540"/>
            </a:avLst>
          </a:prstGeom>
          <a:ln w="57150">
            <a:solidFill>
              <a:srgbClr val="FF000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Calcular a probabilidade de ocorrência de A condicionada à ocorrência prévia de B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P(A|B) = probabilidade de A dado B</a:t>
            </a: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r>
              <a:rPr lang="pt-BR" sz="1800" b="0" dirty="0">
                <a:solidFill>
                  <a:srgbClr val="DA5D00"/>
                </a:solidFill>
                <a:latin typeface="Corbel" panose="020B0503020204020204" pitchFamily="34" charset="0"/>
              </a:rPr>
              <a:t>Qual a probabilidade da bagagem ser entregue com algum defeito, sabendo-se que a entrega foi realizada pela Empresa Y?</a:t>
            </a: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0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64987"/>
              </p:ext>
            </p:extLst>
          </p:nvPr>
        </p:nvGraphicFramePr>
        <p:xfrm>
          <a:off x="375556" y="4613542"/>
          <a:ext cx="714924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9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447"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Entrega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de </a:t>
                      </a: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Bagagem</a:t>
                      </a:r>
                      <a:endParaRPr lang="en-US" sz="1800" b="0" i="1" kern="12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X</a:t>
                      </a:r>
                      <a:endParaRPr lang="en-US" sz="1800" b="0" i="1" kern="1200" baseline="30000" dirty="0">
                        <a:solidFill>
                          <a:schemeClr val="tx2"/>
                        </a:solidFill>
                        <a:latin typeface="Georgia"/>
                        <a:ea typeface="+mn-ea"/>
                        <a:cs typeface="Georgi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 err="1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Empresa</a:t>
                      </a:r>
                      <a:r>
                        <a:rPr lang="en-US" sz="1800" b="0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 Z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dirty="0">
                          <a:solidFill>
                            <a:schemeClr val="tx2"/>
                          </a:solidFill>
                          <a:latin typeface="Georgia"/>
                          <a:ea typeface="+mn-ea"/>
                          <a:cs typeface="Georgia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Normal (N)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7C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 err="1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Defeito</a:t>
                      </a: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 (D)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46">
                <a:tc>
                  <a:txBody>
                    <a:bodyPr/>
                    <a:lstStyle/>
                    <a:p>
                      <a:pPr marL="58738" marR="0" indent="-58738" algn="l" defTabSz="914400" rtl="0" eaLnBrk="1" fontAlgn="auto" latinLnBrk="0" hangingPunct="1">
                        <a:lnSpc>
                          <a:spcPts val="1475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Char char=" "/>
                        <a:tabLst/>
                      </a:pPr>
                      <a:r>
                        <a:rPr lang="en-US" sz="1800" b="1" i="0" kern="1200" baseline="0" dirty="0">
                          <a:solidFill>
                            <a:schemeClr val="accent3"/>
                          </a:solidFill>
                          <a:latin typeface="Arial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4.770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1.550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6.850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upo 3"/>
          <p:cNvGrpSpPr/>
          <p:nvPr/>
        </p:nvGrpSpPr>
        <p:grpSpPr>
          <a:xfrm>
            <a:off x="555174" y="3252764"/>
            <a:ext cx="1010444" cy="1010444"/>
            <a:chOff x="1627585" y="1427910"/>
            <a:chExt cx="1010444" cy="1010444"/>
          </a:xfrm>
        </p:grpSpPr>
        <p:sp>
          <p:nvSpPr>
            <p:cNvPr id="13" name="Elipse 12"/>
            <p:cNvSpPr/>
            <p:nvPr/>
          </p:nvSpPr>
          <p:spPr>
            <a:xfrm>
              <a:off x="1627585" y="1427910"/>
              <a:ext cx="1010444" cy="10104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reeform 216"/>
            <p:cNvSpPr>
              <a:spLocks/>
            </p:cNvSpPr>
            <p:nvPr/>
          </p:nvSpPr>
          <p:spPr bwMode="auto">
            <a:xfrm rot="16200000">
              <a:off x="1862158" y="1662482"/>
              <a:ext cx="541299" cy="541299"/>
            </a:xfrm>
            <a:custGeom>
              <a:avLst/>
              <a:gdLst>
                <a:gd name="T0" fmla="*/ 44 w 46"/>
                <a:gd name="T1" fmla="*/ 39 h 46"/>
                <a:gd name="T2" fmla="*/ 36 w 46"/>
                <a:gd name="T3" fmla="*/ 31 h 46"/>
                <a:gd name="T4" fmla="*/ 39 w 46"/>
                <a:gd name="T5" fmla="*/ 4 h 46"/>
                <a:gd name="T6" fmla="*/ 35 w 46"/>
                <a:gd name="T7" fmla="*/ 0 h 46"/>
                <a:gd name="T8" fmla="*/ 26 w 46"/>
                <a:gd name="T9" fmla="*/ 21 h 46"/>
                <a:gd name="T10" fmla="*/ 20 w 46"/>
                <a:gd name="T11" fmla="*/ 16 h 46"/>
                <a:gd name="T12" fmla="*/ 19 w 46"/>
                <a:gd name="T13" fmla="*/ 15 h 46"/>
                <a:gd name="T14" fmla="*/ 20 w 46"/>
                <a:gd name="T15" fmla="*/ 6 h 46"/>
                <a:gd name="T16" fmla="*/ 17 w 46"/>
                <a:gd name="T17" fmla="*/ 3 h 46"/>
                <a:gd name="T18" fmla="*/ 13 w 46"/>
                <a:gd name="T19" fmla="*/ 13 h 46"/>
                <a:gd name="T20" fmla="*/ 3 w 46"/>
                <a:gd name="T21" fmla="*/ 17 h 46"/>
                <a:gd name="T22" fmla="*/ 6 w 46"/>
                <a:gd name="T23" fmla="*/ 20 h 46"/>
                <a:gd name="T24" fmla="*/ 15 w 46"/>
                <a:gd name="T25" fmla="*/ 18 h 46"/>
                <a:gd name="T26" fmla="*/ 16 w 46"/>
                <a:gd name="T27" fmla="*/ 20 h 46"/>
                <a:gd name="T28" fmla="*/ 22 w 46"/>
                <a:gd name="T29" fmla="*/ 26 h 46"/>
                <a:gd name="T30" fmla="*/ 0 w 46"/>
                <a:gd name="T31" fmla="*/ 35 h 46"/>
                <a:gd name="T32" fmla="*/ 4 w 46"/>
                <a:gd name="T33" fmla="*/ 39 h 46"/>
                <a:gd name="T34" fmla="*/ 31 w 46"/>
                <a:gd name="T35" fmla="*/ 36 h 46"/>
                <a:gd name="T36" fmla="*/ 39 w 46"/>
                <a:gd name="T37" fmla="*/ 44 h 46"/>
                <a:gd name="T38" fmla="*/ 45 w 46"/>
                <a:gd name="T39" fmla="*/ 46 h 46"/>
                <a:gd name="T40" fmla="*/ 46 w 46"/>
                <a:gd name="T41" fmla="*/ 46 h 46"/>
                <a:gd name="T42" fmla="*/ 46 w 46"/>
                <a:gd name="T43" fmla="*/ 45 h 46"/>
                <a:gd name="T44" fmla="*/ 44 w 46"/>
                <a:gd name="T4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6">
                  <a:moveTo>
                    <a:pt x="44" y="39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1" y="45"/>
                    <a:pt x="43" y="46"/>
                    <a:pt x="45" y="46"/>
                  </a:cubicBezTo>
                  <a:cubicBezTo>
                    <a:pt x="45" y="46"/>
                    <a:pt x="46" y="46"/>
                    <a:pt x="46" y="46"/>
                  </a:cubicBezTo>
                  <a:cubicBezTo>
                    <a:pt x="46" y="46"/>
                    <a:pt x="46" y="45"/>
                    <a:pt x="46" y="45"/>
                  </a:cubicBezTo>
                  <a:cubicBezTo>
                    <a:pt x="46" y="43"/>
                    <a:pt x="45" y="41"/>
                    <a:pt x="44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F7720AD-7780-41DD-A399-4C9B35327A38}"/>
                  </a:ext>
                </a:extLst>
              </p:cNvPr>
              <p:cNvSpPr txBox="1"/>
              <p:nvPr/>
            </p:nvSpPr>
            <p:spPr>
              <a:xfrm>
                <a:off x="7816530" y="4388110"/>
                <a:ext cx="4643861" cy="867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270</m:t>
                          </m:r>
                        </m:num>
                        <m:den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4.770</m:t>
                          </m:r>
                        </m:den>
                      </m:f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=0,057</m:t>
                      </m:r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F7720AD-7780-41DD-A399-4C9B3532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30" y="4388110"/>
                <a:ext cx="4643861" cy="867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4451B0B-046F-45E8-BFAA-BAB863391C5A}"/>
                  </a:ext>
                </a:extLst>
              </p:cNvPr>
              <p:cNvSpPr txBox="1"/>
              <p:nvPr/>
            </p:nvSpPr>
            <p:spPr>
              <a:xfrm>
                <a:off x="7461971" y="5571483"/>
                <a:ext cx="4643861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3000" i="1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4451B0B-046F-45E8-BFAA-BAB8633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71" y="5571483"/>
                <a:ext cx="4643861" cy="9612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05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pt-BR" sz="2400" dirty="0">
              <a:solidFill>
                <a:srgbClr val="E34A06"/>
              </a:solidFill>
            </a:endParaRPr>
          </a:p>
          <a:p>
            <a:pPr lvl="0"/>
            <a:r>
              <a:rPr lang="pt-BR" sz="2400" dirty="0">
                <a:solidFill>
                  <a:srgbClr val="E34A06"/>
                </a:solidFill>
              </a:rPr>
              <a:t>Sejam A e B eventos quaisquer, sendo P(B) &gt; 0. A probabilidade condicionada é dada por: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Calcular a probabilidade de ocorrência de A condicionada à ocorrência prévia de B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P(A|B) = probabilidade de A dado B</a:t>
            </a: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1"/>
            <a:r>
              <a:rPr lang="pt-BR" sz="2200" dirty="0">
                <a:solidFill>
                  <a:srgbClr val="3C3D3E"/>
                </a:solidFill>
              </a:rPr>
              <a:t>Ressalta-se que a operação de interseção é comutativa:</a:t>
            </a: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92029"/>
              </p:ext>
            </p:extLst>
          </p:nvPr>
        </p:nvGraphicFramePr>
        <p:xfrm>
          <a:off x="4284797" y="5640615"/>
          <a:ext cx="27289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155600" imgH="419040" progId="Equation.3">
                  <p:embed/>
                </p:oleObj>
              </mc:Choice>
              <mc:Fallback>
                <p:oleObj name="Equação" r:id="rId4" imgW="115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5640615"/>
                        <a:ext cx="27289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855276"/>
              </p:ext>
            </p:extLst>
          </p:nvPr>
        </p:nvGraphicFramePr>
        <p:xfrm>
          <a:off x="8360769" y="5651719"/>
          <a:ext cx="27289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55600" imgH="419040" progId="Equation.3">
                  <p:embed/>
                </p:oleObj>
              </mc:Choice>
              <mc:Fallback>
                <p:oleObj name="Equação" r:id="rId6" imgW="115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0769" y="5651719"/>
                        <a:ext cx="27289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465218"/>
              </p:ext>
            </p:extLst>
          </p:nvPr>
        </p:nvGraphicFramePr>
        <p:xfrm>
          <a:off x="8302625" y="4572000"/>
          <a:ext cx="28479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1206360" imgH="215640" progId="Equation.3">
                  <p:embed/>
                </p:oleObj>
              </mc:Choice>
              <mc:Fallback>
                <p:oleObj name="Equação" r:id="rId8" imgW="1206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25" y="4572000"/>
                        <a:ext cx="28479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94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2560911" y="3392488"/>
            <a:ext cx="4963886" cy="30229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669631" y="3988308"/>
            <a:ext cx="2394857" cy="2134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Regra do produto</a:t>
            </a:r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11457"/>
              </p:ext>
            </p:extLst>
          </p:nvPr>
        </p:nvGraphicFramePr>
        <p:xfrm>
          <a:off x="8355013" y="1299814"/>
          <a:ext cx="27289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155600" imgH="419040" progId="Equation.3">
                  <p:embed/>
                </p:oleObj>
              </mc:Choice>
              <mc:Fallback>
                <p:oleObj name="Equação" r:id="rId4" imgW="115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013" y="1299814"/>
                        <a:ext cx="27289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35779"/>
              </p:ext>
            </p:extLst>
          </p:nvPr>
        </p:nvGraphicFramePr>
        <p:xfrm>
          <a:off x="8355013" y="2441066"/>
          <a:ext cx="34194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447560" imgH="215640" progId="Equation.3">
                  <p:embed/>
                </p:oleObj>
              </mc:Choice>
              <mc:Fallback>
                <p:oleObj name="Equação" r:id="rId6" imgW="1447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013" y="2441066"/>
                        <a:ext cx="34194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485868"/>
              </p:ext>
            </p:extLst>
          </p:nvPr>
        </p:nvGraphicFramePr>
        <p:xfrm>
          <a:off x="8355013" y="5141082"/>
          <a:ext cx="347821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1473120" imgH="215640" progId="Equation.3">
                  <p:embed/>
                </p:oleObj>
              </mc:Choice>
              <mc:Fallback>
                <p:oleObj name="Equação" r:id="rId8" imgW="1473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013" y="5141082"/>
                        <a:ext cx="347821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Elipse 18"/>
          <p:cNvSpPr/>
          <p:nvPr/>
        </p:nvSpPr>
        <p:spPr>
          <a:xfrm>
            <a:off x="3044549" y="4372415"/>
            <a:ext cx="2394857" cy="13062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2654218" y="328116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  <a:latin typeface="Symbol" panose="05050102010706020507" pitchFamily="18" charset="2"/>
              </a:rPr>
              <a:t>W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310032" y="4270142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383333" y="4590493"/>
            <a:ext cx="415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" name="Forma Livre 3"/>
          <p:cNvSpPr/>
          <p:nvPr/>
        </p:nvSpPr>
        <p:spPr>
          <a:xfrm>
            <a:off x="4666454" y="4466933"/>
            <a:ext cx="779696" cy="1133200"/>
          </a:xfrm>
          <a:custGeom>
            <a:avLst/>
            <a:gdLst>
              <a:gd name="connsiteX0" fmla="*/ 167484 w 779696"/>
              <a:gd name="connsiteY0" fmla="*/ 1126546 h 1128831"/>
              <a:gd name="connsiteX1" fmla="*/ 29371 w 779696"/>
              <a:gd name="connsiteY1" fmla="*/ 850321 h 1128831"/>
              <a:gd name="connsiteX2" fmla="*/ 5559 w 779696"/>
              <a:gd name="connsiteY2" fmla="*/ 445508 h 1128831"/>
              <a:gd name="connsiteX3" fmla="*/ 105571 w 779696"/>
              <a:gd name="connsiteY3" fmla="*/ 154996 h 1128831"/>
              <a:gd name="connsiteX4" fmla="*/ 196059 w 779696"/>
              <a:gd name="connsiteY4" fmla="*/ 2596 h 1128831"/>
              <a:gd name="connsiteX5" fmla="*/ 315121 w 779696"/>
              <a:gd name="connsiteY5" fmla="*/ 54983 h 1128831"/>
              <a:gd name="connsiteX6" fmla="*/ 534196 w 779696"/>
              <a:gd name="connsiteY6" fmla="*/ 154996 h 1128831"/>
              <a:gd name="connsiteX7" fmla="*/ 729459 w 779696"/>
              <a:gd name="connsiteY7" fmla="*/ 369308 h 1128831"/>
              <a:gd name="connsiteX8" fmla="*/ 777084 w 779696"/>
              <a:gd name="connsiteY8" fmla="*/ 588383 h 1128831"/>
              <a:gd name="connsiteX9" fmla="*/ 672309 w 779696"/>
              <a:gd name="connsiteY9" fmla="*/ 826508 h 1128831"/>
              <a:gd name="connsiteX10" fmla="*/ 486571 w 779696"/>
              <a:gd name="connsiteY10" fmla="*/ 974146 h 1128831"/>
              <a:gd name="connsiteX11" fmla="*/ 167484 w 779696"/>
              <a:gd name="connsiteY11" fmla="*/ 1126546 h 1128831"/>
              <a:gd name="connsiteX0" fmla="*/ 167484 w 779696"/>
              <a:gd name="connsiteY0" fmla="*/ 1127837 h 1130122"/>
              <a:gd name="connsiteX1" fmla="*/ 29371 w 779696"/>
              <a:gd name="connsiteY1" fmla="*/ 851612 h 1130122"/>
              <a:gd name="connsiteX2" fmla="*/ 5559 w 779696"/>
              <a:gd name="connsiteY2" fmla="*/ 446799 h 1130122"/>
              <a:gd name="connsiteX3" fmla="*/ 105571 w 779696"/>
              <a:gd name="connsiteY3" fmla="*/ 156287 h 1130122"/>
              <a:gd name="connsiteX4" fmla="*/ 196059 w 779696"/>
              <a:gd name="connsiteY4" fmla="*/ 3887 h 1130122"/>
              <a:gd name="connsiteX5" fmla="*/ 310358 w 779696"/>
              <a:gd name="connsiteY5" fmla="*/ 41986 h 1130122"/>
              <a:gd name="connsiteX6" fmla="*/ 534196 w 779696"/>
              <a:gd name="connsiteY6" fmla="*/ 156287 h 1130122"/>
              <a:gd name="connsiteX7" fmla="*/ 729459 w 779696"/>
              <a:gd name="connsiteY7" fmla="*/ 370599 h 1130122"/>
              <a:gd name="connsiteX8" fmla="*/ 777084 w 779696"/>
              <a:gd name="connsiteY8" fmla="*/ 589674 h 1130122"/>
              <a:gd name="connsiteX9" fmla="*/ 672309 w 779696"/>
              <a:gd name="connsiteY9" fmla="*/ 827799 h 1130122"/>
              <a:gd name="connsiteX10" fmla="*/ 486571 w 779696"/>
              <a:gd name="connsiteY10" fmla="*/ 975437 h 1130122"/>
              <a:gd name="connsiteX11" fmla="*/ 167484 w 779696"/>
              <a:gd name="connsiteY11" fmla="*/ 1127837 h 1130122"/>
              <a:gd name="connsiteX0" fmla="*/ 167484 w 779696"/>
              <a:gd name="connsiteY0" fmla="*/ 1127837 h 1130122"/>
              <a:gd name="connsiteX1" fmla="*/ 29371 w 779696"/>
              <a:gd name="connsiteY1" fmla="*/ 851612 h 1130122"/>
              <a:gd name="connsiteX2" fmla="*/ 5559 w 779696"/>
              <a:gd name="connsiteY2" fmla="*/ 446799 h 1130122"/>
              <a:gd name="connsiteX3" fmla="*/ 105571 w 779696"/>
              <a:gd name="connsiteY3" fmla="*/ 156287 h 1130122"/>
              <a:gd name="connsiteX4" fmla="*/ 196059 w 779696"/>
              <a:gd name="connsiteY4" fmla="*/ 3887 h 1130122"/>
              <a:gd name="connsiteX5" fmla="*/ 310358 w 779696"/>
              <a:gd name="connsiteY5" fmla="*/ 41986 h 1130122"/>
              <a:gd name="connsiteX6" fmla="*/ 534196 w 779696"/>
              <a:gd name="connsiteY6" fmla="*/ 156287 h 1130122"/>
              <a:gd name="connsiteX7" fmla="*/ 729459 w 779696"/>
              <a:gd name="connsiteY7" fmla="*/ 370599 h 1130122"/>
              <a:gd name="connsiteX8" fmla="*/ 777084 w 779696"/>
              <a:gd name="connsiteY8" fmla="*/ 589674 h 1130122"/>
              <a:gd name="connsiteX9" fmla="*/ 672309 w 779696"/>
              <a:gd name="connsiteY9" fmla="*/ 827799 h 1130122"/>
              <a:gd name="connsiteX10" fmla="*/ 486571 w 779696"/>
              <a:gd name="connsiteY10" fmla="*/ 975437 h 1130122"/>
              <a:gd name="connsiteX11" fmla="*/ 167484 w 779696"/>
              <a:gd name="connsiteY11" fmla="*/ 1127837 h 1130122"/>
              <a:gd name="connsiteX0" fmla="*/ 167484 w 779696"/>
              <a:gd name="connsiteY0" fmla="*/ 1129005 h 1131290"/>
              <a:gd name="connsiteX1" fmla="*/ 29371 w 779696"/>
              <a:gd name="connsiteY1" fmla="*/ 852780 h 1131290"/>
              <a:gd name="connsiteX2" fmla="*/ 5559 w 779696"/>
              <a:gd name="connsiteY2" fmla="*/ 447967 h 1131290"/>
              <a:gd name="connsiteX3" fmla="*/ 105571 w 779696"/>
              <a:gd name="connsiteY3" fmla="*/ 157455 h 1131290"/>
              <a:gd name="connsiteX4" fmla="*/ 196059 w 779696"/>
              <a:gd name="connsiteY4" fmla="*/ 5055 h 1131290"/>
              <a:gd name="connsiteX5" fmla="*/ 319883 w 779696"/>
              <a:gd name="connsiteY5" fmla="*/ 33629 h 1131290"/>
              <a:gd name="connsiteX6" fmla="*/ 534196 w 779696"/>
              <a:gd name="connsiteY6" fmla="*/ 157455 h 1131290"/>
              <a:gd name="connsiteX7" fmla="*/ 729459 w 779696"/>
              <a:gd name="connsiteY7" fmla="*/ 371767 h 1131290"/>
              <a:gd name="connsiteX8" fmla="*/ 777084 w 779696"/>
              <a:gd name="connsiteY8" fmla="*/ 590842 h 1131290"/>
              <a:gd name="connsiteX9" fmla="*/ 672309 w 779696"/>
              <a:gd name="connsiteY9" fmla="*/ 828967 h 1131290"/>
              <a:gd name="connsiteX10" fmla="*/ 486571 w 779696"/>
              <a:gd name="connsiteY10" fmla="*/ 976605 h 1131290"/>
              <a:gd name="connsiteX11" fmla="*/ 167484 w 779696"/>
              <a:gd name="connsiteY11" fmla="*/ 1129005 h 1131290"/>
              <a:gd name="connsiteX0" fmla="*/ 167484 w 779696"/>
              <a:gd name="connsiteY0" fmla="*/ 1129005 h 1133043"/>
              <a:gd name="connsiteX1" fmla="*/ 29371 w 779696"/>
              <a:gd name="connsiteY1" fmla="*/ 852780 h 1133043"/>
              <a:gd name="connsiteX2" fmla="*/ 5559 w 779696"/>
              <a:gd name="connsiteY2" fmla="*/ 447967 h 1133043"/>
              <a:gd name="connsiteX3" fmla="*/ 105571 w 779696"/>
              <a:gd name="connsiteY3" fmla="*/ 157455 h 1133043"/>
              <a:gd name="connsiteX4" fmla="*/ 196059 w 779696"/>
              <a:gd name="connsiteY4" fmla="*/ 5055 h 1133043"/>
              <a:gd name="connsiteX5" fmla="*/ 319883 w 779696"/>
              <a:gd name="connsiteY5" fmla="*/ 33629 h 1133043"/>
              <a:gd name="connsiteX6" fmla="*/ 534196 w 779696"/>
              <a:gd name="connsiteY6" fmla="*/ 157455 h 1133043"/>
              <a:gd name="connsiteX7" fmla="*/ 729459 w 779696"/>
              <a:gd name="connsiteY7" fmla="*/ 371767 h 1133043"/>
              <a:gd name="connsiteX8" fmla="*/ 777084 w 779696"/>
              <a:gd name="connsiteY8" fmla="*/ 590842 h 1133043"/>
              <a:gd name="connsiteX9" fmla="*/ 672309 w 779696"/>
              <a:gd name="connsiteY9" fmla="*/ 828967 h 1133043"/>
              <a:gd name="connsiteX10" fmla="*/ 457996 w 779696"/>
              <a:gd name="connsiteY10" fmla="*/ 1005180 h 1133043"/>
              <a:gd name="connsiteX11" fmla="*/ 167484 w 779696"/>
              <a:gd name="connsiteY11" fmla="*/ 1129005 h 1133043"/>
              <a:gd name="connsiteX0" fmla="*/ 167484 w 779696"/>
              <a:gd name="connsiteY0" fmla="*/ 1129005 h 1133369"/>
              <a:gd name="connsiteX1" fmla="*/ 29371 w 779696"/>
              <a:gd name="connsiteY1" fmla="*/ 852780 h 1133369"/>
              <a:gd name="connsiteX2" fmla="*/ 5559 w 779696"/>
              <a:gd name="connsiteY2" fmla="*/ 447967 h 1133369"/>
              <a:gd name="connsiteX3" fmla="*/ 105571 w 779696"/>
              <a:gd name="connsiteY3" fmla="*/ 157455 h 1133369"/>
              <a:gd name="connsiteX4" fmla="*/ 196059 w 779696"/>
              <a:gd name="connsiteY4" fmla="*/ 5055 h 1133369"/>
              <a:gd name="connsiteX5" fmla="*/ 319883 w 779696"/>
              <a:gd name="connsiteY5" fmla="*/ 33629 h 1133369"/>
              <a:gd name="connsiteX6" fmla="*/ 534196 w 779696"/>
              <a:gd name="connsiteY6" fmla="*/ 157455 h 1133369"/>
              <a:gd name="connsiteX7" fmla="*/ 729459 w 779696"/>
              <a:gd name="connsiteY7" fmla="*/ 371767 h 1133369"/>
              <a:gd name="connsiteX8" fmla="*/ 777084 w 779696"/>
              <a:gd name="connsiteY8" fmla="*/ 590842 h 1133369"/>
              <a:gd name="connsiteX9" fmla="*/ 672309 w 779696"/>
              <a:gd name="connsiteY9" fmla="*/ 828967 h 1133369"/>
              <a:gd name="connsiteX10" fmla="*/ 457996 w 779696"/>
              <a:gd name="connsiteY10" fmla="*/ 1005180 h 1133369"/>
              <a:gd name="connsiteX11" fmla="*/ 167484 w 779696"/>
              <a:gd name="connsiteY11" fmla="*/ 1129005 h 1133369"/>
              <a:gd name="connsiteX0" fmla="*/ 167484 w 779696"/>
              <a:gd name="connsiteY0" fmla="*/ 1129005 h 1133200"/>
              <a:gd name="connsiteX1" fmla="*/ 29371 w 779696"/>
              <a:gd name="connsiteY1" fmla="*/ 852780 h 1133200"/>
              <a:gd name="connsiteX2" fmla="*/ 5559 w 779696"/>
              <a:gd name="connsiteY2" fmla="*/ 447967 h 1133200"/>
              <a:gd name="connsiteX3" fmla="*/ 105571 w 779696"/>
              <a:gd name="connsiteY3" fmla="*/ 157455 h 1133200"/>
              <a:gd name="connsiteX4" fmla="*/ 196059 w 779696"/>
              <a:gd name="connsiteY4" fmla="*/ 5055 h 1133200"/>
              <a:gd name="connsiteX5" fmla="*/ 319883 w 779696"/>
              <a:gd name="connsiteY5" fmla="*/ 33629 h 1133200"/>
              <a:gd name="connsiteX6" fmla="*/ 534196 w 779696"/>
              <a:gd name="connsiteY6" fmla="*/ 157455 h 1133200"/>
              <a:gd name="connsiteX7" fmla="*/ 729459 w 779696"/>
              <a:gd name="connsiteY7" fmla="*/ 371767 h 1133200"/>
              <a:gd name="connsiteX8" fmla="*/ 777084 w 779696"/>
              <a:gd name="connsiteY8" fmla="*/ 590842 h 1133200"/>
              <a:gd name="connsiteX9" fmla="*/ 672309 w 779696"/>
              <a:gd name="connsiteY9" fmla="*/ 828967 h 1133200"/>
              <a:gd name="connsiteX10" fmla="*/ 457996 w 779696"/>
              <a:gd name="connsiteY10" fmla="*/ 1005180 h 1133200"/>
              <a:gd name="connsiteX11" fmla="*/ 167484 w 779696"/>
              <a:gd name="connsiteY11" fmla="*/ 1129005 h 11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696" h="1133200">
                <a:moveTo>
                  <a:pt x="167484" y="1129005"/>
                </a:moveTo>
                <a:cubicBezTo>
                  <a:pt x="96047" y="1103605"/>
                  <a:pt x="56358" y="966286"/>
                  <a:pt x="29371" y="852780"/>
                </a:cubicBezTo>
                <a:cubicBezTo>
                  <a:pt x="2384" y="739274"/>
                  <a:pt x="-7141" y="563854"/>
                  <a:pt x="5559" y="447967"/>
                </a:cubicBezTo>
                <a:cubicBezTo>
                  <a:pt x="18259" y="332080"/>
                  <a:pt x="73821" y="231274"/>
                  <a:pt x="105571" y="157455"/>
                </a:cubicBezTo>
                <a:cubicBezTo>
                  <a:pt x="137321" y="83636"/>
                  <a:pt x="160340" y="25693"/>
                  <a:pt x="196059" y="5055"/>
                </a:cubicBezTo>
                <a:cubicBezTo>
                  <a:pt x="231778" y="-15583"/>
                  <a:pt x="319883" y="33629"/>
                  <a:pt x="319883" y="33629"/>
                </a:cubicBezTo>
                <a:cubicBezTo>
                  <a:pt x="433389" y="78079"/>
                  <a:pt x="465933" y="101099"/>
                  <a:pt x="534196" y="157455"/>
                </a:cubicBezTo>
                <a:cubicBezTo>
                  <a:pt x="602459" y="213811"/>
                  <a:pt x="688978" y="299536"/>
                  <a:pt x="729459" y="371767"/>
                </a:cubicBezTo>
                <a:cubicBezTo>
                  <a:pt x="769940" y="443998"/>
                  <a:pt x="786609" y="514642"/>
                  <a:pt x="777084" y="590842"/>
                </a:cubicBezTo>
                <a:cubicBezTo>
                  <a:pt x="767559" y="667042"/>
                  <a:pt x="720728" y="764673"/>
                  <a:pt x="672309" y="828967"/>
                </a:cubicBezTo>
                <a:cubicBezTo>
                  <a:pt x="623890" y="893261"/>
                  <a:pt x="557214" y="951998"/>
                  <a:pt x="457996" y="1005180"/>
                </a:cubicBezTo>
                <a:cubicBezTo>
                  <a:pt x="358778" y="1058362"/>
                  <a:pt x="238921" y="1154405"/>
                  <a:pt x="167484" y="1129005"/>
                </a:cubicBezTo>
                <a:close/>
              </a:path>
            </a:pathLst>
          </a:custGeom>
          <a:pattFill prst="lgConfetti">
            <a:fgClr>
              <a:srgbClr val="7030A0"/>
            </a:fgClr>
            <a:bgClr>
              <a:schemeClr val="bg1"/>
            </a:bgClr>
          </a:patt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819230"/>
              </p:ext>
            </p:extLst>
          </p:nvPr>
        </p:nvGraphicFramePr>
        <p:xfrm>
          <a:off x="8355013" y="4095081"/>
          <a:ext cx="27289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0" imgW="1155600" imgH="419040" progId="Equation.3">
                  <p:embed/>
                </p:oleObj>
              </mc:Choice>
              <mc:Fallback>
                <p:oleObj name="Equação" r:id="rId10" imgW="1155600" imgH="419040" progId="Equation.3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013" y="4095081"/>
                        <a:ext cx="27289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6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Calcular a probabilidade de ocorrência de um evento A, dada a ocorrência de um </a:t>
            </a:r>
            <a:b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</a:b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evento B.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Probabilidade condicional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Regra do produto</a:t>
            </a:r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371846"/>
              </p:ext>
            </p:extLst>
          </p:nvPr>
        </p:nvGraphicFramePr>
        <p:xfrm>
          <a:off x="8065585" y="3440128"/>
          <a:ext cx="28479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206360" imgH="215640" progId="Equation.3">
                  <p:embed/>
                </p:oleObj>
              </mc:Choice>
              <mc:Fallback>
                <p:oleObj name="Equação" r:id="rId4" imgW="1206360" imgH="215640" progId="Equation.3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585" y="3440128"/>
                        <a:ext cx="28479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90104"/>
              </p:ext>
            </p:extLst>
          </p:nvPr>
        </p:nvGraphicFramePr>
        <p:xfrm>
          <a:off x="8065585" y="1223735"/>
          <a:ext cx="34194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447560" imgH="215640" progId="Equation.3">
                  <p:embed/>
                </p:oleObj>
              </mc:Choice>
              <mc:Fallback>
                <p:oleObj name="Equação" r:id="rId6" imgW="1447560" imgH="21564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585" y="1223735"/>
                        <a:ext cx="34194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836340"/>
              </p:ext>
            </p:extLst>
          </p:nvPr>
        </p:nvGraphicFramePr>
        <p:xfrm>
          <a:off x="8065585" y="1937464"/>
          <a:ext cx="347821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1473120" imgH="215640" progId="Equation.3">
                  <p:embed/>
                </p:oleObj>
              </mc:Choice>
              <mc:Fallback>
                <p:oleObj name="Equação" r:id="rId8" imgW="1473120" imgH="215640" progId="Equation.3">
                  <p:embed/>
                  <p:pic>
                    <p:nvPicPr>
                      <p:cNvPr id="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585" y="1937464"/>
                        <a:ext cx="347821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396451"/>
              </p:ext>
            </p:extLst>
          </p:nvPr>
        </p:nvGraphicFramePr>
        <p:xfrm>
          <a:off x="8065585" y="4352925"/>
          <a:ext cx="40481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0" imgW="1714320" imgH="215640" progId="Equation.3">
                  <p:embed/>
                </p:oleObj>
              </mc:Choice>
              <mc:Fallback>
                <p:oleObj name="Equação" r:id="rId10" imgW="1714320" imgH="215640" progId="Equation.3">
                  <p:embed/>
                  <p:pic>
                    <p:nvPicPr>
                      <p:cNvPr id="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585" y="4352925"/>
                        <a:ext cx="4048125" cy="5095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tângulo 23"/>
          <p:cNvSpPr/>
          <p:nvPr/>
        </p:nvSpPr>
        <p:spPr>
          <a:xfrm>
            <a:off x="2560911" y="3392488"/>
            <a:ext cx="4963886" cy="30229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4669631" y="3988308"/>
            <a:ext cx="2394857" cy="21341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3044549" y="4372415"/>
            <a:ext cx="2394857" cy="13062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654218" y="328116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  <a:latin typeface="Symbol" panose="05050102010706020507" pitchFamily="18" charset="2"/>
              </a:rPr>
              <a:t>W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310032" y="4270142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383333" y="4590493"/>
            <a:ext cx="415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0" name="Forma Livre 29"/>
          <p:cNvSpPr/>
          <p:nvPr/>
        </p:nvSpPr>
        <p:spPr>
          <a:xfrm>
            <a:off x="4666454" y="4466933"/>
            <a:ext cx="779696" cy="1133200"/>
          </a:xfrm>
          <a:custGeom>
            <a:avLst/>
            <a:gdLst>
              <a:gd name="connsiteX0" fmla="*/ 167484 w 779696"/>
              <a:gd name="connsiteY0" fmla="*/ 1126546 h 1128831"/>
              <a:gd name="connsiteX1" fmla="*/ 29371 w 779696"/>
              <a:gd name="connsiteY1" fmla="*/ 850321 h 1128831"/>
              <a:gd name="connsiteX2" fmla="*/ 5559 w 779696"/>
              <a:gd name="connsiteY2" fmla="*/ 445508 h 1128831"/>
              <a:gd name="connsiteX3" fmla="*/ 105571 w 779696"/>
              <a:gd name="connsiteY3" fmla="*/ 154996 h 1128831"/>
              <a:gd name="connsiteX4" fmla="*/ 196059 w 779696"/>
              <a:gd name="connsiteY4" fmla="*/ 2596 h 1128831"/>
              <a:gd name="connsiteX5" fmla="*/ 315121 w 779696"/>
              <a:gd name="connsiteY5" fmla="*/ 54983 h 1128831"/>
              <a:gd name="connsiteX6" fmla="*/ 534196 w 779696"/>
              <a:gd name="connsiteY6" fmla="*/ 154996 h 1128831"/>
              <a:gd name="connsiteX7" fmla="*/ 729459 w 779696"/>
              <a:gd name="connsiteY7" fmla="*/ 369308 h 1128831"/>
              <a:gd name="connsiteX8" fmla="*/ 777084 w 779696"/>
              <a:gd name="connsiteY8" fmla="*/ 588383 h 1128831"/>
              <a:gd name="connsiteX9" fmla="*/ 672309 w 779696"/>
              <a:gd name="connsiteY9" fmla="*/ 826508 h 1128831"/>
              <a:gd name="connsiteX10" fmla="*/ 486571 w 779696"/>
              <a:gd name="connsiteY10" fmla="*/ 974146 h 1128831"/>
              <a:gd name="connsiteX11" fmla="*/ 167484 w 779696"/>
              <a:gd name="connsiteY11" fmla="*/ 1126546 h 1128831"/>
              <a:gd name="connsiteX0" fmla="*/ 167484 w 779696"/>
              <a:gd name="connsiteY0" fmla="*/ 1127837 h 1130122"/>
              <a:gd name="connsiteX1" fmla="*/ 29371 w 779696"/>
              <a:gd name="connsiteY1" fmla="*/ 851612 h 1130122"/>
              <a:gd name="connsiteX2" fmla="*/ 5559 w 779696"/>
              <a:gd name="connsiteY2" fmla="*/ 446799 h 1130122"/>
              <a:gd name="connsiteX3" fmla="*/ 105571 w 779696"/>
              <a:gd name="connsiteY3" fmla="*/ 156287 h 1130122"/>
              <a:gd name="connsiteX4" fmla="*/ 196059 w 779696"/>
              <a:gd name="connsiteY4" fmla="*/ 3887 h 1130122"/>
              <a:gd name="connsiteX5" fmla="*/ 310358 w 779696"/>
              <a:gd name="connsiteY5" fmla="*/ 41986 h 1130122"/>
              <a:gd name="connsiteX6" fmla="*/ 534196 w 779696"/>
              <a:gd name="connsiteY6" fmla="*/ 156287 h 1130122"/>
              <a:gd name="connsiteX7" fmla="*/ 729459 w 779696"/>
              <a:gd name="connsiteY7" fmla="*/ 370599 h 1130122"/>
              <a:gd name="connsiteX8" fmla="*/ 777084 w 779696"/>
              <a:gd name="connsiteY8" fmla="*/ 589674 h 1130122"/>
              <a:gd name="connsiteX9" fmla="*/ 672309 w 779696"/>
              <a:gd name="connsiteY9" fmla="*/ 827799 h 1130122"/>
              <a:gd name="connsiteX10" fmla="*/ 486571 w 779696"/>
              <a:gd name="connsiteY10" fmla="*/ 975437 h 1130122"/>
              <a:gd name="connsiteX11" fmla="*/ 167484 w 779696"/>
              <a:gd name="connsiteY11" fmla="*/ 1127837 h 1130122"/>
              <a:gd name="connsiteX0" fmla="*/ 167484 w 779696"/>
              <a:gd name="connsiteY0" fmla="*/ 1127837 h 1130122"/>
              <a:gd name="connsiteX1" fmla="*/ 29371 w 779696"/>
              <a:gd name="connsiteY1" fmla="*/ 851612 h 1130122"/>
              <a:gd name="connsiteX2" fmla="*/ 5559 w 779696"/>
              <a:gd name="connsiteY2" fmla="*/ 446799 h 1130122"/>
              <a:gd name="connsiteX3" fmla="*/ 105571 w 779696"/>
              <a:gd name="connsiteY3" fmla="*/ 156287 h 1130122"/>
              <a:gd name="connsiteX4" fmla="*/ 196059 w 779696"/>
              <a:gd name="connsiteY4" fmla="*/ 3887 h 1130122"/>
              <a:gd name="connsiteX5" fmla="*/ 310358 w 779696"/>
              <a:gd name="connsiteY5" fmla="*/ 41986 h 1130122"/>
              <a:gd name="connsiteX6" fmla="*/ 534196 w 779696"/>
              <a:gd name="connsiteY6" fmla="*/ 156287 h 1130122"/>
              <a:gd name="connsiteX7" fmla="*/ 729459 w 779696"/>
              <a:gd name="connsiteY7" fmla="*/ 370599 h 1130122"/>
              <a:gd name="connsiteX8" fmla="*/ 777084 w 779696"/>
              <a:gd name="connsiteY8" fmla="*/ 589674 h 1130122"/>
              <a:gd name="connsiteX9" fmla="*/ 672309 w 779696"/>
              <a:gd name="connsiteY9" fmla="*/ 827799 h 1130122"/>
              <a:gd name="connsiteX10" fmla="*/ 486571 w 779696"/>
              <a:gd name="connsiteY10" fmla="*/ 975437 h 1130122"/>
              <a:gd name="connsiteX11" fmla="*/ 167484 w 779696"/>
              <a:gd name="connsiteY11" fmla="*/ 1127837 h 1130122"/>
              <a:gd name="connsiteX0" fmla="*/ 167484 w 779696"/>
              <a:gd name="connsiteY0" fmla="*/ 1129005 h 1131290"/>
              <a:gd name="connsiteX1" fmla="*/ 29371 w 779696"/>
              <a:gd name="connsiteY1" fmla="*/ 852780 h 1131290"/>
              <a:gd name="connsiteX2" fmla="*/ 5559 w 779696"/>
              <a:gd name="connsiteY2" fmla="*/ 447967 h 1131290"/>
              <a:gd name="connsiteX3" fmla="*/ 105571 w 779696"/>
              <a:gd name="connsiteY3" fmla="*/ 157455 h 1131290"/>
              <a:gd name="connsiteX4" fmla="*/ 196059 w 779696"/>
              <a:gd name="connsiteY4" fmla="*/ 5055 h 1131290"/>
              <a:gd name="connsiteX5" fmla="*/ 319883 w 779696"/>
              <a:gd name="connsiteY5" fmla="*/ 33629 h 1131290"/>
              <a:gd name="connsiteX6" fmla="*/ 534196 w 779696"/>
              <a:gd name="connsiteY6" fmla="*/ 157455 h 1131290"/>
              <a:gd name="connsiteX7" fmla="*/ 729459 w 779696"/>
              <a:gd name="connsiteY7" fmla="*/ 371767 h 1131290"/>
              <a:gd name="connsiteX8" fmla="*/ 777084 w 779696"/>
              <a:gd name="connsiteY8" fmla="*/ 590842 h 1131290"/>
              <a:gd name="connsiteX9" fmla="*/ 672309 w 779696"/>
              <a:gd name="connsiteY9" fmla="*/ 828967 h 1131290"/>
              <a:gd name="connsiteX10" fmla="*/ 486571 w 779696"/>
              <a:gd name="connsiteY10" fmla="*/ 976605 h 1131290"/>
              <a:gd name="connsiteX11" fmla="*/ 167484 w 779696"/>
              <a:gd name="connsiteY11" fmla="*/ 1129005 h 1131290"/>
              <a:gd name="connsiteX0" fmla="*/ 167484 w 779696"/>
              <a:gd name="connsiteY0" fmla="*/ 1129005 h 1133043"/>
              <a:gd name="connsiteX1" fmla="*/ 29371 w 779696"/>
              <a:gd name="connsiteY1" fmla="*/ 852780 h 1133043"/>
              <a:gd name="connsiteX2" fmla="*/ 5559 w 779696"/>
              <a:gd name="connsiteY2" fmla="*/ 447967 h 1133043"/>
              <a:gd name="connsiteX3" fmla="*/ 105571 w 779696"/>
              <a:gd name="connsiteY3" fmla="*/ 157455 h 1133043"/>
              <a:gd name="connsiteX4" fmla="*/ 196059 w 779696"/>
              <a:gd name="connsiteY4" fmla="*/ 5055 h 1133043"/>
              <a:gd name="connsiteX5" fmla="*/ 319883 w 779696"/>
              <a:gd name="connsiteY5" fmla="*/ 33629 h 1133043"/>
              <a:gd name="connsiteX6" fmla="*/ 534196 w 779696"/>
              <a:gd name="connsiteY6" fmla="*/ 157455 h 1133043"/>
              <a:gd name="connsiteX7" fmla="*/ 729459 w 779696"/>
              <a:gd name="connsiteY7" fmla="*/ 371767 h 1133043"/>
              <a:gd name="connsiteX8" fmla="*/ 777084 w 779696"/>
              <a:gd name="connsiteY8" fmla="*/ 590842 h 1133043"/>
              <a:gd name="connsiteX9" fmla="*/ 672309 w 779696"/>
              <a:gd name="connsiteY9" fmla="*/ 828967 h 1133043"/>
              <a:gd name="connsiteX10" fmla="*/ 457996 w 779696"/>
              <a:gd name="connsiteY10" fmla="*/ 1005180 h 1133043"/>
              <a:gd name="connsiteX11" fmla="*/ 167484 w 779696"/>
              <a:gd name="connsiteY11" fmla="*/ 1129005 h 1133043"/>
              <a:gd name="connsiteX0" fmla="*/ 167484 w 779696"/>
              <a:gd name="connsiteY0" fmla="*/ 1129005 h 1133369"/>
              <a:gd name="connsiteX1" fmla="*/ 29371 w 779696"/>
              <a:gd name="connsiteY1" fmla="*/ 852780 h 1133369"/>
              <a:gd name="connsiteX2" fmla="*/ 5559 w 779696"/>
              <a:gd name="connsiteY2" fmla="*/ 447967 h 1133369"/>
              <a:gd name="connsiteX3" fmla="*/ 105571 w 779696"/>
              <a:gd name="connsiteY3" fmla="*/ 157455 h 1133369"/>
              <a:gd name="connsiteX4" fmla="*/ 196059 w 779696"/>
              <a:gd name="connsiteY4" fmla="*/ 5055 h 1133369"/>
              <a:gd name="connsiteX5" fmla="*/ 319883 w 779696"/>
              <a:gd name="connsiteY5" fmla="*/ 33629 h 1133369"/>
              <a:gd name="connsiteX6" fmla="*/ 534196 w 779696"/>
              <a:gd name="connsiteY6" fmla="*/ 157455 h 1133369"/>
              <a:gd name="connsiteX7" fmla="*/ 729459 w 779696"/>
              <a:gd name="connsiteY7" fmla="*/ 371767 h 1133369"/>
              <a:gd name="connsiteX8" fmla="*/ 777084 w 779696"/>
              <a:gd name="connsiteY8" fmla="*/ 590842 h 1133369"/>
              <a:gd name="connsiteX9" fmla="*/ 672309 w 779696"/>
              <a:gd name="connsiteY9" fmla="*/ 828967 h 1133369"/>
              <a:gd name="connsiteX10" fmla="*/ 457996 w 779696"/>
              <a:gd name="connsiteY10" fmla="*/ 1005180 h 1133369"/>
              <a:gd name="connsiteX11" fmla="*/ 167484 w 779696"/>
              <a:gd name="connsiteY11" fmla="*/ 1129005 h 1133369"/>
              <a:gd name="connsiteX0" fmla="*/ 167484 w 779696"/>
              <a:gd name="connsiteY0" fmla="*/ 1129005 h 1133200"/>
              <a:gd name="connsiteX1" fmla="*/ 29371 w 779696"/>
              <a:gd name="connsiteY1" fmla="*/ 852780 h 1133200"/>
              <a:gd name="connsiteX2" fmla="*/ 5559 w 779696"/>
              <a:gd name="connsiteY2" fmla="*/ 447967 h 1133200"/>
              <a:gd name="connsiteX3" fmla="*/ 105571 w 779696"/>
              <a:gd name="connsiteY3" fmla="*/ 157455 h 1133200"/>
              <a:gd name="connsiteX4" fmla="*/ 196059 w 779696"/>
              <a:gd name="connsiteY4" fmla="*/ 5055 h 1133200"/>
              <a:gd name="connsiteX5" fmla="*/ 319883 w 779696"/>
              <a:gd name="connsiteY5" fmla="*/ 33629 h 1133200"/>
              <a:gd name="connsiteX6" fmla="*/ 534196 w 779696"/>
              <a:gd name="connsiteY6" fmla="*/ 157455 h 1133200"/>
              <a:gd name="connsiteX7" fmla="*/ 729459 w 779696"/>
              <a:gd name="connsiteY7" fmla="*/ 371767 h 1133200"/>
              <a:gd name="connsiteX8" fmla="*/ 777084 w 779696"/>
              <a:gd name="connsiteY8" fmla="*/ 590842 h 1133200"/>
              <a:gd name="connsiteX9" fmla="*/ 672309 w 779696"/>
              <a:gd name="connsiteY9" fmla="*/ 828967 h 1133200"/>
              <a:gd name="connsiteX10" fmla="*/ 457996 w 779696"/>
              <a:gd name="connsiteY10" fmla="*/ 1005180 h 1133200"/>
              <a:gd name="connsiteX11" fmla="*/ 167484 w 779696"/>
              <a:gd name="connsiteY11" fmla="*/ 1129005 h 11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696" h="1133200">
                <a:moveTo>
                  <a:pt x="167484" y="1129005"/>
                </a:moveTo>
                <a:cubicBezTo>
                  <a:pt x="96047" y="1103605"/>
                  <a:pt x="56358" y="966286"/>
                  <a:pt x="29371" y="852780"/>
                </a:cubicBezTo>
                <a:cubicBezTo>
                  <a:pt x="2384" y="739274"/>
                  <a:pt x="-7141" y="563854"/>
                  <a:pt x="5559" y="447967"/>
                </a:cubicBezTo>
                <a:cubicBezTo>
                  <a:pt x="18259" y="332080"/>
                  <a:pt x="73821" y="231274"/>
                  <a:pt x="105571" y="157455"/>
                </a:cubicBezTo>
                <a:cubicBezTo>
                  <a:pt x="137321" y="83636"/>
                  <a:pt x="160340" y="25693"/>
                  <a:pt x="196059" y="5055"/>
                </a:cubicBezTo>
                <a:cubicBezTo>
                  <a:pt x="231778" y="-15583"/>
                  <a:pt x="319883" y="33629"/>
                  <a:pt x="319883" y="33629"/>
                </a:cubicBezTo>
                <a:cubicBezTo>
                  <a:pt x="433389" y="78079"/>
                  <a:pt x="465933" y="101099"/>
                  <a:pt x="534196" y="157455"/>
                </a:cubicBezTo>
                <a:cubicBezTo>
                  <a:pt x="602459" y="213811"/>
                  <a:pt x="688978" y="299536"/>
                  <a:pt x="729459" y="371767"/>
                </a:cubicBezTo>
                <a:cubicBezTo>
                  <a:pt x="769940" y="443998"/>
                  <a:pt x="786609" y="514642"/>
                  <a:pt x="777084" y="590842"/>
                </a:cubicBezTo>
                <a:cubicBezTo>
                  <a:pt x="767559" y="667042"/>
                  <a:pt x="720728" y="764673"/>
                  <a:pt x="672309" y="828967"/>
                </a:cubicBezTo>
                <a:cubicBezTo>
                  <a:pt x="623890" y="893261"/>
                  <a:pt x="557214" y="951998"/>
                  <a:pt x="457996" y="1005180"/>
                </a:cubicBezTo>
                <a:cubicBezTo>
                  <a:pt x="358778" y="1058362"/>
                  <a:pt x="238921" y="1154405"/>
                  <a:pt x="167484" y="1129005"/>
                </a:cubicBezTo>
                <a:close/>
              </a:path>
            </a:pathLst>
          </a:custGeom>
          <a:pattFill prst="lgConfetti">
            <a:fgClr>
              <a:srgbClr val="7030A0"/>
            </a:fgClr>
            <a:bgClr>
              <a:schemeClr val="bg1"/>
            </a:bgClr>
          </a:patt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160915"/>
              </p:ext>
            </p:extLst>
          </p:nvPr>
        </p:nvGraphicFramePr>
        <p:xfrm>
          <a:off x="8065585" y="5405953"/>
          <a:ext cx="33591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2" imgW="1422360" imgH="419040" progId="Equation.3">
                  <p:embed/>
                </p:oleObj>
              </mc:Choice>
              <mc:Fallback>
                <p:oleObj name="Equação" r:id="rId12" imgW="1422360" imgH="419040" progId="Equation.3">
                  <p:embed/>
                  <p:pic>
                    <p:nvPicPr>
                      <p:cNvPr id="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585" y="5405953"/>
                        <a:ext cx="3359150" cy="98901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20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84797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O teorema da probabilidade total permite solucionar problemas quando não se sabe o evento a priori.</a:t>
            </a:r>
            <a:endParaRPr kumimoji="0" lang="pt-BR" sz="2400" b="1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da probabilidade total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Seja um evento </a:t>
            </a:r>
            <a:r>
              <a:rPr lang="pt-BR" sz="2200" b="1" dirty="0">
                <a:solidFill>
                  <a:srgbClr val="3C3D3E"/>
                </a:solidFill>
              </a:rPr>
              <a:t>F</a:t>
            </a:r>
            <a:r>
              <a:rPr lang="pt-BR" sz="2200" dirty="0">
                <a:solidFill>
                  <a:srgbClr val="3C3D3E"/>
                </a:solidFill>
              </a:rPr>
              <a:t> qualquer em um espaço amostral </a:t>
            </a:r>
            <a:r>
              <a:rPr lang="pt-BR" sz="2200" b="1" dirty="0">
                <a:solidFill>
                  <a:srgbClr val="3C3D3E"/>
                </a:solidFill>
                <a:sym typeface="Symbol" panose="05050102010706020507" pitchFamily="18" charset="2"/>
              </a:rPr>
              <a:t></a:t>
            </a:r>
            <a:r>
              <a:rPr lang="pt-BR" sz="2200" dirty="0">
                <a:solidFill>
                  <a:srgbClr val="3C3D3E"/>
                </a:solidFill>
                <a:sym typeface="Symbol" panose="05050102010706020507" pitchFamily="18" charset="2"/>
              </a:rPr>
              <a:t>, sujeito a: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E</a:t>
            </a:r>
            <a:r>
              <a:rPr lang="pt-BR" sz="1800" baseline="-25000" dirty="0">
                <a:solidFill>
                  <a:srgbClr val="118E97"/>
                </a:solidFill>
              </a:rPr>
              <a:t>i</a:t>
            </a:r>
            <a:r>
              <a:rPr lang="pt-BR" sz="1800" dirty="0">
                <a:solidFill>
                  <a:srgbClr val="118E97"/>
                </a:solidFill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 </a:t>
            </a:r>
            <a:r>
              <a:rPr lang="pt-BR" sz="1800" dirty="0" err="1">
                <a:solidFill>
                  <a:srgbClr val="118E97"/>
                </a:solidFill>
                <a:sym typeface="Symbol" panose="05050102010706020507" pitchFamily="18" charset="2"/>
              </a:rPr>
              <a:t>E</a:t>
            </a:r>
            <a:r>
              <a:rPr lang="pt-BR" sz="1800" baseline="-25000" dirty="0" err="1">
                <a:solidFill>
                  <a:srgbClr val="118E97"/>
                </a:solidFill>
                <a:sym typeface="Symbol" panose="05050102010706020507" pitchFamily="18" charset="2"/>
              </a:rPr>
              <a:t>j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 = 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E</a:t>
            </a:r>
            <a:r>
              <a:rPr lang="pt-BR" sz="1800" baseline="-25000" dirty="0">
                <a:solidFill>
                  <a:srgbClr val="118E97"/>
                </a:solidFill>
              </a:rPr>
              <a:t>1</a:t>
            </a:r>
            <a:r>
              <a:rPr lang="pt-BR" sz="1800" dirty="0">
                <a:solidFill>
                  <a:srgbClr val="118E97"/>
                </a:solidFill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 E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2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  ...  </a:t>
            </a:r>
            <a:r>
              <a:rPr lang="pt-BR" sz="1800" dirty="0" err="1">
                <a:solidFill>
                  <a:srgbClr val="118E97"/>
                </a:solidFill>
                <a:sym typeface="Symbol" panose="05050102010706020507" pitchFamily="18" charset="2"/>
              </a:rPr>
              <a:t>E</a:t>
            </a:r>
            <a:r>
              <a:rPr lang="pt-BR" sz="1800" baseline="-25000" dirty="0" err="1">
                <a:solidFill>
                  <a:srgbClr val="118E97"/>
                </a:solidFill>
                <a:sym typeface="Symbol" panose="05050102010706020507" pitchFamily="18" charset="2"/>
              </a:rPr>
              <a:t>k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= 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P(E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i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) &gt; 0 para i = 1,2,...,k</a:t>
            </a:r>
          </a:p>
          <a:p>
            <a:pPr lvl="2"/>
            <a:endParaRPr lang="pt-BR" sz="1800" dirty="0">
              <a:solidFill>
                <a:srgbClr val="118E97"/>
              </a:solidFill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1">
              <a:buNone/>
            </a:pPr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92145"/>
              </p:ext>
            </p:extLst>
          </p:nvPr>
        </p:nvGraphicFramePr>
        <p:xfrm>
          <a:off x="4284797" y="3828143"/>
          <a:ext cx="33607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422360" imgH="431640" progId="Equation.3">
                  <p:embed/>
                </p:oleObj>
              </mc:Choice>
              <mc:Fallback>
                <p:oleObj name="Equação" r:id="rId4" imgW="1422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97" y="3828143"/>
                        <a:ext cx="33607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2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O teorema de </a:t>
            </a:r>
            <a:r>
              <a:rPr kumimoji="0" lang="pt-BR" sz="2400" b="0" i="1" u="none" strike="noStrike" kern="1200" cap="none" spc="0" normalizeH="0" noProof="0" dirty="0" err="1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Bayes</a:t>
            </a: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 permite obter a probabilidade de que um dos eventos E</a:t>
            </a:r>
            <a:r>
              <a:rPr kumimoji="0" lang="pt-BR" sz="2400" b="0" i="1" u="none" strike="noStrike" kern="1200" cap="none" spc="0" normalizeH="0" baseline="-2500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</a:t>
            </a: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 ocorra, sabendo-se que F ocorreu. </a:t>
            </a:r>
            <a:endParaRPr kumimoji="0" lang="pt-BR" sz="2400" b="1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400" b="0" i="1" u="none" strike="noStrike" kern="1200" cap="none" spc="0" normalizeH="0" noProof="0" dirty="0">
              <a:ln>
                <a:noFill/>
              </a:ln>
              <a:solidFill>
                <a:srgbClr val="E34A06"/>
              </a:solidFill>
              <a:effectLst/>
              <a:uLnTx/>
              <a:uFillTx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8383256" y="620487"/>
            <a:ext cx="3240000" cy="591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Seja um evento </a:t>
            </a:r>
            <a:r>
              <a:rPr lang="pt-BR" sz="2200" b="1" dirty="0">
                <a:solidFill>
                  <a:srgbClr val="3C3D3E"/>
                </a:solidFill>
              </a:rPr>
              <a:t>F</a:t>
            </a:r>
            <a:r>
              <a:rPr lang="pt-BR" sz="2200" dirty="0">
                <a:solidFill>
                  <a:srgbClr val="3C3D3E"/>
                </a:solidFill>
              </a:rPr>
              <a:t> qualquer em um espaço amostral </a:t>
            </a:r>
            <a:r>
              <a:rPr lang="pt-BR" sz="2200" b="1" dirty="0">
                <a:solidFill>
                  <a:srgbClr val="3C3D3E"/>
                </a:solidFill>
                <a:sym typeface="Symbol" panose="05050102010706020507" pitchFamily="18" charset="2"/>
              </a:rPr>
              <a:t></a:t>
            </a:r>
            <a:r>
              <a:rPr lang="pt-BR" sz="2200" dirty="0">
                <a:solidFill>
                  <a:srgbClr val="3C3D3E"/>
                </a:solidFill>
                <a:sym typeface="Symbol" panose="05050102010706020507" pitchFamily="18" charset="2"/>
              </a:rPr>
              <a:t>, sujeito a: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E</a:t>
            </a:r>
            <a:r>
              <a:rPr lang="pt-BR" sz="1800" baseline="-25000" dirty="0">
                <a:solidFill>
                  <a:srgbClr val="118E97"/>
                </a:solidFill>
              </a:rPr>
              <a:t>i</a:t>
            </a:r>
            <a:r>
              <a:rPr lang="pt-BR" sz="1800" dirty="0">
                <a:solidFill>
                  <a:srgbClr val="118E97"/>
                </a:solidFill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 </a:t>
            </a:r>
            <a:r>
              <a:rPr lang="pt-BR" sz="1800" dirty="0" err="1">
                <a:solidFill>
                  <a:srgbClr val="118E97"/>
                </a:solidFill>
                <a:sym typeface="Symbol" panose="05050102010706020507" pitchFamily="18" charset="2"/>
              </a:rPr>
              <a:t>E</a:t>
            </a:r>
            <a:r>
              <a:rPr lang="pt-BR" sz="1800" baseline="-25000" dirty="0" err="1">
                <a:solidFill>
                  <a:srgbClr val="118E97"/>
                </a:solidFill>
                <a:sym typeface="Symbol" panose="05050102010706020507" pitchFamily="18" charset="2"/>
              </a:rPr>
              <a:t>j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 = 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</a:rPr>
              <a:t>E</a:t>
            </a:r>
            <a:r>
              <a:rPr lang="pt-BR" sz="1800" baseline="-25000" dirty="0">
                <a:solidFill>
                  <a:srgbClr val="118E97"/>
                </a:solidFill>
              </a:rPr>
              <a:t>1</a:t>
            </a:r>
            <a:r>
              <a:rPr lang="pt-BR" sz="1800" dirty="0">
                <a:solidFill>
                  <a:srgbClr val="118E97"/>
                </a:solidFill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 E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2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  ...  </a:t>
            </a:r>
            <a:r>
              <a:rPr lang="pt-BR" sz="1800" dirty="0" err="1">
                <a:solidFill>
                  <a:srgbClr val="118E97"/>
                </a:solidFill>
                <a:sym typeface="Symbol" panose="05050102010706020507" pitchFamily="18" charset="2"/>
              </a:rPr>
              <a:t>E</a:t>
            </a:r>
            <a:r>
              <a:rPr lang="pt-BR" sz="1800" baseline="-25000" dirty="0" err="1">
                <a:solidFill>
                  <a:srgbClr val="118E97"/>
                </a:solidFill>
                <a:sym typeface="Symbol" panose="05050102010706020507" pitchFamily="18" charset="2"/>
              </a:rPr>
              <a:t>k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= </a:t>
            </a:r>
          </a:p>
          <a:p>
            <a:pPr lvl="2"/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P(E</a:t>
            </a:r>
            <a:r>
              <a:rPr lang="pt-BR" sz="1800" baseline="-25000" dirty="0">
                <a:solidFill>
                  <a:srgbClr val="118E97"/>
                </a:solidFill>
                <a:sym typeface="Symbol" panose="05050102010706020507" pitchFamily="18" charset="2"/>
              </a:rPr>
              <a:t>i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) &gt; 0 para i = 1,2,...,k</a:t>
            </a:r>
          </a:p>
          <a:p>
            <a:pPr lvl="2"/>
            <a:endParaRPr lang="pt-BR" sz="1800" dirty="0">
              <a:solidFill>
                <a:srgbClr val="118E97"/>
              </a:solidFill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1">
              <a:buNone/>
            </a:pPr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841014"/>
              </p:ext>
            </p:extLst>
          </p:nvPr>
        </p:nvGraphicFramePr>
        <p:xfrm>
          <a:off x="4275138" y="3336925"/>
          <a:ext cx="27876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180800" imgH="419040" progId="Equation.3">
                  <p:embed/>
                </p:oleObj>
              </mc:Choice>
              <mc:Fallback>
                <p:oleObj name="Equação" r:id="rId4" imgW="1180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3336925"/>
                        <a:ext cx="27876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9D40E765-530D-4E40-BDBC-DFF1551C4CD7}"/>
              </a:ext>
            </a:extLst>
          </p:cNvPr>
          <p:cNvSpPr txBox="1"/>
          <p:nvPr/>
        </p:nvSpPr>
        <p:spPr>
          <a:xfrm>
            <a:off x="375555" y="5331099"/>
            <a:ext cx="389958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u="sng" dirty="0" err="1"/>
              <a:t>Bayes</a:t>
            </a:r>
            <a:r>
              <a:rPr lang="pt-BR" b="1" u="sng" dirty="0"/>
              <a:t> </a:t>
            </a:r>
            <a:r>
              <a:rPr lang="pt-BR" b="1" u="sng" dirty="0" err="1"/>
              <a:t>Theorem</a:t>
            </a:r>
            <a:r>
              <a:rPr lang="pt-BR" b="1" dirty="0"/>
              <a:t>:</a:t>
            </a:r>
          </a:p>
          <a:p>
            <a:pPr marL="285750" indent="-285750">
              <a:buFontTx/>
              <a:buChar char="-"/>
            </a:pPr>
            <a:r>
              <a:rPr lang="pt-BR" dirty="0">
                <a:hlinkClick r:id="rId6"/>
              </a:rPr>
              <a:t>The </a:t>
            </a:r>
            <a:r>
              <a:rPr lang="pt-BR" dirty="0" err="1">
                <a:hlinkClick r:id="rId6"/>
              </a:rPr>
              <a:t>geometry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of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changing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beliefs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7"/>
              </a:rPr>
              <a:t>The </a:t>
            </a:r>
            <a:r>
              <a:rPr lang="pt-BR" dirty="0" err="1">
                <a:hlinkClick r:id="rId7"/>
              </a:rPr>
              <a:t>quick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proof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8"/>
              </a:rPr>
              <a:t>The medical </a:t>
            </a:r>
            <a:r>
              <a:rPr lang="pt-BR" dirty="0" err="1">
                <a:hlinkClick r:id="rId8"/>
              </a:rPr>
              <a:t>test</a:t>
            </a:r>
            <a:r>
              <a:rPr lang="pt-BR" dirty="0">
                <a:hlinkClick r:id="rId8"/>
              </a:rPr>
              <a:t> </a:t>
            </a:r>
            <a:r>
              <a:rPr lang="pt-BR" dirty="0" err="1">
                <a:hlinkClick r:id="rId8"/>
              </a:rPr>
              <a:t>paradox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13" name="Espaço Reservado para Conteúdo 9"/>
          <p:cNvSpPr txBox="1">
            <a:spLocks/>
          </p:cNvSpPr>
          <p:nvPr/>
        </p:nvSpPr>
        <p:spPr>
          <a:xfrm>
            <a:off x="5105437" y="685800"/>
            <a:ext cx="6476963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De acordo com a avaliação de controle de emissão veicular, considere os dados e um determinado teste:</a:t>
            </a:r>
          </a:p>
          <a:p>
            <a:pPr lvl="1"/>
            <a:r>
              <a:rPr lang="pt-BR" dirty="0"/>
              <a:t>(1) 25% dos carros emitem poluentes em excesso;</a:t>
            </a:r>
          </a:p>
          <a:p>
            <a:pPr lvl="1"/>
            <a:r>
              <a:rPr lang="pt-BR" dirty="0"/>
              <a:t>(2) Dos carros poluentes em excesso, o teste detecta 99% dos veículos infratores</a:t>
            </a:r>
          </a:p>
          <a:p>
            <a:pPr lvl="1"/>
            <a:r>
              <a:rPr lang="pt-BR" dirty="0"/>
              <a:t>(3) Dos carros regulares, o teste aponta 17%  dos veículos como infratores, ou seja, erro do teste;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Qual a probabilidade de que um carro acusado no teste emita realmente poluentes em excesso?</a:t>
            </a:r>
          </a:p>
          <a:p>
            <a:pPr lvl="1"/>
            <a:endParaRPr lang="pt-BR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974956"/>
              </p:ext>
            </p:extLst>
          </p:nvPr>
        </p:nvGraphicFramePr>
        <p:xfrm>
          <a:off x="5221271" y="5833349"/>
          <a:ext cx="623728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641320" imgH="419040" progId="Equation.3">
                  <p:embed/>
                </p:oleObj>
              </mc:Choice>
              <mc:Fallback>
                <p:oleObj name="Equação" r:id="rId2" imgW="2641320" imgH="419040" progId="Equation.3">
                  <p:embed/>
                  <p:pic>
                    <p:nvPicPr>
                      <p:cNvPr id="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71" y="5833349"/>
                        <a:ext cx="6237288" cy="989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270095"/>
              </p:ext>
            </p:extLst>
          </p:nvPr>
        </p:nvGraphicFramePr>
        <p:xfrm>
          <a:off x="5221271" y="4498975"/>
          <a:ext cx="37496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87240" imgH="215640" progId="Equation.3">
                  <p:embed/>
                </p:oleObj>
              </mc:Choice>
              <mc:Fallback>
                <p:oleObj name="Equação" r:id="rId4" imgW="1587240" imgH="215640" progId="Equation.3">
                  <p:embed/>
                  <p:pic>
                    <p:nvPicPr>
                      <p:cNvPr id="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71" y="4498975"/>
                        <a:ext cx="3749675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17698" y="1375510"/>
            <a:ext cx="4279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Tw Cen MT" panose="020B0602020104020603" pitchFamily="34" charset="0"/>
              </a:rPr>
              <a:t>A</a:t>
            </a:r>
            <a:r>
              <a:rPr lang="pt-BR" sz="2200" dirty="0">
                <a:latin typeface="Tw Cen MT" panose="020B0602020104020603" pitchFamily="34" charset="0"/>
              </a:rPr>
              <a:t> : teste acusa emissão em excesso</a:t>
            </a:r>
          </a:p>
          <a:p>
            <a:r>
              <a:rPr lang="pt-BR" sz="2200" b="1" dirty="0">
                <a:latin typeface="Tw Cen MT" panose="020B0602020104020603" pitchFamily="34" charset="0"/>
              </a:rPr>
              <a:t>B</a:t>
            </a:r>
            <a:r>
              <a:rPr lang="pt-BR" sz="2200" dirty="0">
                <a:latin typeface="Tw Cen MT" panose="020B0602020104020603" pitchFamily="34" charset="0"/>
              </a:rPr>
              <a:t> : veículo com emissão em excesso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504070"/>
              </p:ext>
            </p:extLst>
          </p:nvPr>
        </p:nvGraphicFramePr>
        <p:xfrm>
          <a:off x="865699" y="2876363"/>
          <a:ext cx="212883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901440" imgH="914400" progId="Equation.3">
                  <p:embed/>
                </p:oleObj>
              </mc:Choice>
              <mc:Fallback>
                <p:oleObj name="Equação" r:id="rId6" imgW="901440" imgH="914400" progId="Equation.3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699" y="2876363"/>
                        <a:ext cx="2128838" cy="215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282688"/>
              </p:ext>
            </p:extLst>
          </p:nvPr>
        </p:nvGraphicFramePr>
        <p:xfrm>
          <a:off x="5221271" y="5017100"/>
          <a:ext cx="56991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2412720" imgH="215640" progId="Equation.3">
                  <p:embed/>
                </p:oleObj>
              </mc:Choice>
              <mc:Fallback>
                <p:oleObj name="Equação" r:id="rId8" imgW="2412720" imgH="215640" progId="Equation.3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71" y="5017100"/>
                        <a:ext cx="5699125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28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91380"/>
              </p:ext>
            </p:extLst>
          </p:nvPr>
        </p:nvGraphicFramePr>
        <p:xfrm>
          <a:off x="4479925" y="3898900"/>
          <a:ext cx="29686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257120" imgH="368280" progId="Equation.3">
                  <p:embed/>
                </p:oleObj>
              </mc:Choice>
              <mc:Fallback>
                <p:oleObj name="Equação" r:id="rId4" imgW="1257120" imgH="368280" progId="Equation.3">
                  <p:embed/>
                  <p:pic>
                    <p:nvPicPr>
                      <p:cNvPr id="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925" y="3898900"/>
                        <a:ext cx="2968625" cy="8683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52857"/>
              </p:ext>
            </p:extLst>
          </p:nvPr>
        </p:nvGraphicFramePr>
        <p:xfrm>
          <a:off x="4705485" y="5244876"/>
          <a:ext cx="29384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244520" imgH="368280" progId="Equation.3">
                  <p:embed/>
                </p:oleObj>
              </mc:Choice>
              <mc:Fallback>
                <p:oleObj name="Equação" r:id="rId6" imgW="1244520" imgH="36828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485" y="5244876"/>
                        <a:ext cx="2938462" cy="8683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3"/>
          <p:cNvSpPr txBox="1">
            <a:spLocks/>
          </p:cNvSpPr>
          <p:nvPr/>
        </p:nvSpPr>
        <p:spPr>
          <a:xfrm>
            <a:off x="8383256" y="5125156"/>
            <a:ext cx="3240000" cy="1406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sz="2200" dirty="0">
                <a:solidFill>
                  <a:srgbClr val="3C3D3E"/>
                </a:solidFill>
              </a:rPr>
              <a:t>Sendo</a:t>
            </a:r>
            <a:r>
              <a:rPr lang="pt-BR" sz="2200" dirty="0">
                <a:solidFill>
                  <a:srgbClr val="3C3D3E"/>
                </a:solidFill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pt-BR" sz="1800" i="1" dirty="0">
                <a:solidFill>
                  <a:srgbClr val="118E97"/>
                </a:solidFill>
                <a:sym typeface="Symbol" panose="05050102010706020507" pitchFamily="18" charset="2"/>
              </a:rPr>
              <a:t> </a:t>
            </a:r>
            <a:r>
              <a:rPr lang="pt-BR" sz="1800" dirty="0">
                <a:solidFill>
                  <a:srgbClr val="118E97"/>
                </a:solidFill>
                <a:sym typeface="Symbol" panose="05050102010706020507" pitchFamily="18" charset="2"/>
              </a:rPr>
              <a:t>: parâmetros</a:t>
            </a:r>
          </a:p>
          <a:p>
            <a:pPr lvl="2"/>
            <a:r>
              <a:rPr lang="pt-BR" sz="1800" i="1" dirty="0">
                <a:solidFill>
                  <a:srgbClr val="118E97"/>
                </a:solidFill>
              </a:rPr>
              <a:t>X </a:t>
            </a:r>
            <a:r>
              <a:rPr lang="pt-BR" sz="1800" dirty="0">
                <a:solidFill>
                  <a:srgbClr val="118E97"/>
                </a:solidFill>
              </a:rPr>
              <a:t>: dados</a:t>
            </a:r>
            <a:endParaRPr lang="pt-BR" sz="1800" dirty="0">
              <a:solidFill>
                <a:srgbClr val="118E97"/>
              </a:solidFill>
              <a:sym typeface="Symbol" panose="05050102010706020507" pitchFamily="18" charset="2"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1"/>
            <a:endParaRPr lang="pt-BR" sz="2200" dirty="0">
              <a:solidFill>
                <a:srgbClr val="3C3D3E"/>
              </a:solidFill>
            </a:endParaRPr>
          </a:p>
          <a:p>
            <a:pPr lvl="1">
              <a:buNone/>
            </a:pPr>
            <a:endParaRPr lang="pt-BR" sz="2200" dirty="0">
              <a:solidFill>
                <a:srgbClr val="3C3D3E"/>
              </a:solidFill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b="0" dirty="0">
              <a:solidFill>
                <a:srgbClr val="3C3D3E"/>
              </a:solidFill>
              <a:latin typeface="Corbel" panose="020B0503020204020204" pitchFamily="34" charset="0"/>
            </a:endParaRPr>
          </a:p>
          <a:p>
            <a:pPr lvl="2"/>
            <a:endParaRPr lang="pt-BR" sz="1800" i="1" dirty="0">
              <a:solidFill>
                <a:srgbClr val="118E97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118E97"/>
              </a:solidFill>
              <a:effectLst/>
              <a:uLnTx/>
              <a:uFillTx/>
            </a:endParaRPr>
          </a:p>
          <a:p>
            <a:pPr lvl="2"/>
            <a:endParaRPr lang="pt-BR" sz="1800" dirty="0">
              <a:solidFill>
                <a:srgbClr val="118E97"/>
              </a:solidFill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38827"/>
              </p:ext>
            </p:extLst>
          </p:nvPr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1777680" imgH="406080" progId="Equation.3">
                  <p:embed/>
                </p:oleObj>
              </mc:Choice>
              <mc:Fallback>
                <p:oleObj name="Equação" r:id="rId8" imgW="1777680" imgH="40608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4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33165" t="26112" r="20934" b="18552"/>
          <a:stretch/>
        </p:blipFill>
        <p:spPr>
          <a:xfrm>
            <a:off x="4284787" y="3017239"/>
            <a:ext cx="5577053" cy="3780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BFD367-9B67-401B-93FA-293077046420}"/>
              </a:ext>
            </a:extLst>
          </p:cNvPr>
          <p:cNvSpPr/>
          <p:nvPr/>
        </p:nvSpPr>
        <p:spPr>
          <a:xfrm>
            <a:off x="7147249" y="3017239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A365069-4E3D-4251-ADA6-32AAE64F88C6}"/>
              </a:ext>
            </a:extLst>
          </p:cNvPr>
          <p:cNvSpPr/>
          <p:nvPr/>
        </p:nvSpPr>
        <p:spPr>
          <a:xfrm>
            <a:off x="4463145" y="4961113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54E0C65-047F-4680-93B8-6A2950D39240}"/>
              </a:ext>
            </a:extLst>
          </p:cNvPr>
          <p:cNvSpPr/>
          <p:nvPr/>
        </p:nvSpPr>
        <p:spPr>
          <a:xfrm>
            <a:off x="7097484" y="4889581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</p:spTree>
    <p:extLst>
      <p:ext uri="{BB962C8B-B14F-4D97-AF65-F5344CB8AC3E}">
        <p14:creationId xmlns:p14="http://schemas.microsoft.com/office/powerpoint/2010/main" val="14234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33165" t="26112" r="20934" b="18552"/>
          <a:stretch/>
        </p:blipFill>
        <p:spPr>
          <a:xfrm>
            <a:off x="4284787" y="3017239"/>
            <a:ext cx="5577053" cy="3780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A365069-4E3D-4251-ADA6-32AAE64F88C6}"/>
              </a:ext>
            </a:extLst>
          </p:cNvPr>
          <p:cNvSpPr/>
          <p:nvPr/>
        </p:nvSpPr>
        <p:spPr>
          <a:xfrm>
            <a:off x="4463145" y="4961113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54E0C65-047F-4680-93B8-6A2950D39240}"/>
              </a:ext>
            </a:extLst>
          </p:cNvPr>
          <p:cNvSpPr/>
          <p:nvPr/>
        </p:nvSpPr>
        <p:spPr>
          <a:xfrm>
            <a:off x="7097484" y="4889581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</p:spTree>
    <p:extLst>
      <p:ext uri="{BB962C8B-B14F-4D97-AF65-F5344CB8AC3E}">
        <p14:creationId xmlns:p14="http://schemas.microsoft.com/office/powerpoint/2010/main" val="238858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2"/>
            <a:ext cx="12188976" cy="685801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 flipH="1">
            <a:off x="4" y="0"/>
            <a:ext cx="6848457" cy="6858000"/>
          </a:xfrm>
          <a:prstGeom prst="rect">
            <a:avLst/>
          </a:prstGeom>
        </p:spPr>
      </p:pic>
      <p:sp>
        <p:nvSpPr>
          <p:cNvPr id="9" name="Subtítulo 5"/>
          <p:cNvSpPr txBox="1">
            <a:spLocks/>
          </p:cNvSpPr>
          <p:nvPr/>
        </p:nvSpPr>
        <p:spPr bwMode="auto">
          <a:xfrm>
            <a:off x="5051393" y="1863745"/>
            <a:ext cx="5864263" cy="235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Estabelecer e delimitar</a:t>
            </a:r>
            <a:r>
              <a:rPr lang="pt-BR" sz="2000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claramente o problema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Revisão bibliográfica do </a:t>
            </a: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tema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Identificar fatores que </a:t>
            </a: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podem afetar</a:t>
            </a:r>
            <a:r>
              <a:rPr lang="pt-BR" sz="2000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 problema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Definir os objetivos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de forma bastante clara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Formular o objetivo geral ou </a:t>
            </a: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tema de pesquisa</a:t>
            </a:r>
          </a:p>
          <a:p>
            <a:pPr marL="285744" indent="-285744">
              <a:lnSpc>
                <a:spcPct val="80000"/>
              </a:lnSpc>
              <a:spcAft>
                <a:spcPts val="800"/>
              </a:spcAft>
              <a:buClr>
                <a:srgbClr val="023F72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Objetivos específicos são </a:t>
            </a:r>
            <a:r>
              <a:rPr lang="pt-BR" sz="2000" b="1" dirty="0">
                <a:solidFill>
                  <a:srgbClr val="023F72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os passos necessários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032339" y="768697"/>
            <a:ext cx="637068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6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DEFINIÇÕES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23F72"/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33" name="Elipse 32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23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1953451" y="1026501"/>
            <a:ext cx="2916247" cy="80211"/>
            <a:chOff x="882316" y="1347538"/>
            <a:chExt cx="10315073" cy="80210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10194222" y="930250"/>
            <a:ext cx="1997785" cy="272715"/>
            <a:chOff x="9726798" y="930247"/>
            <a:chExt cx="1997785" cy="272715"/>
          </a:xfrm>
        </p:grpSpPr>
        <p:cxnSp>
          <p:nvCxnSpPr>
            <p:cNvPr id="41" name="Conector reto 40"/>
            <p:cNvCxnSpPr/>
            <p:nvPr/>
          </p:nvCxnSpPr>
          <p:spPr>
            <a:xfrm flipH="1">
              <a:off x="972679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899305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071812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0244319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934347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106854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79361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45186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23F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71111" r="38591"/>
          <a:stretch/>
        </p:blipFill>
        <p:spPr>
          <a:xfrm>
            <a:off x="4819651" y="4876800"/>
            <a:ext cx="2667000" cy="1981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23F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2000254" y="2152651"/>
            <a:ext cx="2171700" cy="3448051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023F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3790954" y="3363500"/>
            <a:ext cx="1181100" cy="1875255"/>
          </a:xfrm>
          <a:prstGeom prst="rect">
            <a:avLst/>
          </a:prstGeom>
        </p:spPr>
      </p:pic>
      <p:pic>
        <p:nvPicPr>
          <p:cNvPr id="29" name="Picture 28" descr="S05_marilia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59876" b="8025"/>
          <a:stretch/>
        </p:blipFill>
        <p:spPr>
          <a:xfrm>
            <a:off x="0" y="4047071"/>
            <a:ext cx="11892624" cy="22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33165" t="26112" r="20934" b="18552"/>
          <a:stretch/>
        </p:blipFill>
        <p:spPr>
          <a:xfrm>
            <a:off x="4284787" y="3017239"/>
            <a:ext cx="5577053" cy="378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054E0C65-047F-4680-93B8-6A2950D39240}"/>
              </a:ext>
            </a:extLst>
          </p:cNvPr>
          <p:cNvSpPr/>
          <p:nvPr/>
        </p:nvSpPr>
        <p:spPr>
          <a:xfrm>
            <a:off x="7097484" y="4889581"/>
            <a:ext cx="2593910" cy="18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</p:spTree>
    <p:extLst>
      <p:ext uri="{BB962C8B-B14F-4D97-AF65-F5344CB8AC3E}">
        <p14:creationId xmlns:p14="http://schemas.microsoft.com/office/powerpoint/2010/main" val="314178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33165" t="26112" r="20934" b="18552"/>
          <a:stretch/>
        </p:blipFill>
        <p:spPr>
          <a:xfrm>
            <a:off x="4284787" y="3017239"/>
            <a:ext cx="557705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1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7643813" y="1303338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1303338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A0F19605-C268-4B64-B718-EDE1F22C2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49" y="2495155"/>
            <a:ext cx="5605989" cy="420449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64AB73-09F1-458E-A979-9D104B0CC9CE}"/>
              </a:ext>
            </a:extLst>
          </p:cNvPr>
          <p:cNvSpPr txBox="1"/>
          <p:nvPr/>
        </p:nvSpPr>
        <p:spPr>
          <a:xfrm>
            <a:off x="375555" y="5331099"/>
            <a:ext cx="389958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u="sng" dirty="0" err="1"/>
              <a:t>Statistical</a:t>
            </a:r>
            <a:r>
              <a:rPr lang="pt-BR" b="1" u="sng" dirty="0"/>
              <a:t> </a:t>
            </a:r>
            <a:r>
              <a:rPr lang="pt-BR" b="1" u="sng" dirty="0" err="1"/>
              <a:t>Rethinking</a:t>
            </a:r>
            <a:r>
              <a:rPr lang="pt-BR" b="1" dirty="0"/>
              <a:t>:</a:t>
            </a:r>
          </a:p>
          <a:p>
            <a:pPr marL="285750" indent="-285750">
              <a:buFontTx/>
              <a:buChar char="-"/>
            </a:pPr>
            <a:r>
              <a:rPr lang="pt-BR" dirty="0">
                <a:hlinkClick r:id="rId7"/>
              </a:rPr>
              <a:t>Foundation </a:t>
            </a:r>
            <a:r>
              <a:rPr lang="pt-BR" dirty="0" err="1">
                <a:hlinkClick r:id="rId7"/>
              </a:rPr>
              <a:t>of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Bayesian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Inference</a:t>
            </a:r>
            <a:endParaRPr lang="pt-BR" dirty="0">
              <a:hlinkClick r:id="rId8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hlinkClick r:id="rId8"/>
              </a:rPr>
              <a:t>Course 2022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9"/>
              </a:rPr>
              <a:t>Github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4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13" name="Espaço Reservado para Conteúdo 9"/>
          <p:cNvSpPr txBox="1">
            <a:spLocks/>
          </p:cNvSpPr>
          <p:nvPr/>
        </p:nvSpPr>
        <p:spPr>
          <a:xfrm>
            <a:off x="5105437" y="685800"/>
            <a:ext cx="6476963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Há quatro estradas que ligam a localidade X à localidade Y. Se uma pessoa vai de X a Y pela Estrada I, Estrada II, Estrada III ou Estrada IV, as probabilidades de que ela chegue atrasada devido a congestionamento de trânsito são 30%, 20%, 60% e 35%, respectivamente.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Suponha que uma pessoa escolha uma estrada aleatoriamente e que ela chegue atrasada. Qual é a probabilidade de que ela tenha escolhido a Estrada III?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6253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13" name="Espaço Reservado para Conteúdo 9"/>
          <p:cNvSpPr txBox="1">
            <a:spLocks/>
          </p:cNvSpPr>
          <p:nvPr/>
        </p:nvSpPr>
        <p:spPr>
          <a:xfrm>
            <a:off x="5105437" y="685800"/>
            <a:ext cx="6476963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Há quatro estradas que ligam a localidade X à localidade Y. Se uma pessoa vai de X a Y pela Estrada I, Estrada II, Estrada III ou Estrada IV, as probabilidades de que ela chegue atrasada devido a congestionamento de trânsito são 30%, 20%, 60% e 35%, respectivamente. </a:t>
            </a:r>
          </a:p>
          <a:p>
            <a:pPr lvl="1"/>
            <a:endParaRPr lang="pt-B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Suponha que uma pessoa escolha uma estrada aleatoriamente e que ela chegue atrasada. Qual é a probabilidade de que ela tenha escolhido a Estrada III?</a:t>
            </a:r>
          </a:p>
          <a:p>
            <a:pPr lvl="1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3055" t="27311" r="1389" b="39441"/>
          <a:stretch/>
        </p:blipFill>
        <p:spPr>
          <a:xfrm>
            <a:off x="270932" y="4192101"/>
            <a:ext cx="11650135" cy="221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00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4275138" y="620488"/>
            <a:ext cx="3240000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pt-BR" sz="2400" b="0" i="1" u="none" strike="noStrike" kern="1200" cap="none" spc="0" normalizeH="0" noProof="0" dirty="0">
                <a:ln>
                  <a:noFill/>
                </a:ln>
                <a:solidFill>
                  <a:srgbClr val="E34A06"/>
                </a:solidFill>
                <a:effectLst/>
                <a:uLnTx/>
                <a:uFillTx/>
              </a:rPr>
              <a:t>Inferência Bayesiana simplesmente atualiza suas crenças após considerar novas evidências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464675"/>
              </p:ext>
            </p:extLst>
          </p:nvPr>
        </p:nvGraphicFramePr>
        <p:xfrm>
          <a:off x="7644272" y="685800"/>
          <a:ext cx="420052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777680" imgH="406080" progId="Equation.3">
                  <p:embed/>
                </p:oleObj>
              </mc:Choice>
              <mc:Fallback>
                <p:oleObj name="Equação" r:id="rId4" imgW="1777680" imgH="40608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4272" y="685800"/>
                        <a:ext cx="4200525" cy="9572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7030A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Agrupar 5">
            <a:extLst>
              <a:ext uri="{FF2B5EF4-FFF2-40B4-BE49-F238E27FC236}">
                <a16:creationId xmlns:a16="http://schemas.microsoft.com/office/drawing/2014/main" id="{428CB26A-DC63-46F7-AE00-5988901961BB}"/>
              </a:ext>
            </a:extLst>
          </p:cNvPr>
          <p:cNvGrpSpPr/>
          <p:nvPr/>
        </p:nvGrpSpPr>
        <p:grpSpPr>
          <a:xfrm>
            <a:off x="3557607" y="3227008"/>
            <a:ext cx="2995151" cy="3033186"/>
            <a:chOff x="29931" y="2699797"/>
            <a:chExt cx="2995151" cy="303318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Modelo 3D 1" descr="A Terra">
                  <a:extLst>
                    <a:ext uri="{FF2B5EF4-FFF2-40B4-BE49-F238E27FC236}">
                      <a16:creationId xmlns:a16="http://schemas.microsoft.com/office/drawing/2014/main" id="{131EFF4A-6F08-4AD6-A526-09A67BE560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4454987"/>
                    </p:ext>
                  </p:extLst>
                </p:nvPr>
              </p:nvGraphicFramePr>
              <p:xfrm>
                <a:off x="29931" y="2699797"/>
                <a:ext cx="2995151" cy="3033186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995151" cy="3033186"/>
                      </a:xfrm>
                      <a:prstGeom prst="rect">
                        <a:avLst/>
                      </a:prstGeom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531520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Modelo 3D 1" descr="A Terra">
                  <a:extLst>
                    <a:ext uri="{FF2B5EF4-FFF2-40B4-BE49-F238E27FC236}">
                      <a16:creationId xmlns:a16="http://schemas.microsoft.com/office/drawing/2014/main" id="{131EFF4A-6F08-4AD6-A526-09A67BE560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7607" y="3227008"/>
                  <a:ext cx="2995151" cy="303318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C6BF71C-5605-4ABC-A6B3-634803E6CF78}"/>
                </a:ext>
              </a:extLst>
            </p:cNvPr>
            <p:cNvSpPr txBox="1"/>
            <p:nvPr/>
          </p:nvSpPr>
          <p:spPr>
            <a:xfrm>
              <a:off x="1199458" y="3939391"/>
              <a:ext cx="656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879069B-5A2E-4DD1-9043-26509C676F00}"/>
              </a:ext>
            </a:extLst>
          </p:cNvPr>
          <p:cNvGrpSpPr/>
          <p:nvPr/>
        </p:nvGrpSpPr>
        <p:grpSpPr>
          <a:xfrm>
            <a:off x="6611836" y="3227011"/>
            <a:ext cx="2976133" cy="3033182"/>
            <a:chOff x="3805062" y="2699797"/>
            <a:chExt cx="2976133" cy="303318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Modelo 3D 16" descr="A Terra">
                  <a:extLst>
                    <a:ext uri="{FF2B5EF4-FFF2-40B4-BE49-F238E27FC236}">
                      <a16:creationId xmlns:a16="http://schemas.microsoft.com/office/drawing/2014/main" id="{F2BC949D-0E23-4A79-A9C8-4A765AE5CF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26582077"/>
                    </p:ext>
                  </p:extLst>
                </p:nvPr>
              </p:nvGraphicFramePr>
              <p:xfrm>
                <a:off x="3805062" y="2699797"/>
                <a:ext cx="2976133" cy="3033182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976133" cy="3033182"/>
                      </a:xfrm>
                      <a:prstGeom prst="rect">
                        <a:avLst/>
                      </a:prstGeom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74347" ay="2072700" az="105049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53152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Modelo 3D 16" descr="A Terra">
                  <a:extLst>
                    <a:ext uri="{FF2B5EF4-FFF2-40B4-BE49-F238E27FC236}">
                      <a16:creationId xmlns:a16="http://schemas.microsoft.com/office/drawing/2014/main" id="{F2BC949D-0E23-4A79-A9C8-4A765AE5CF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1836" y="3227011"/>
                  <a:ext cx="2976133" cy="303318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11A729F-EBF7-4AB9-A752-A13F4DC7A7DD}"/>
                </a:ext>
              </a:extLst>
            </p:cNvPr>
            <p:cNvSpPr txBox="1"/>
            <p:nvPr/>
          </p:nvSpPr>
          <p:spPr>
            <a:xfrm>
              <a:off x="4965082" y="3939391"/>
              <a:ext cx="656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</a:t>
              </a:r>
              <a:endPara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1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5555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-150" normalizeH="0" baseline="0" noProof="0" dirty="0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Teorema de </a:t>
            </a:r>
            <a:r>
              <a:rPr kumimoji="0" lang="pt-BR" sz="3600" b="1" i="0" u="none" strike="noStrike" kern="1200" cap="none" spc="-150" normalizeH="0" baseline="0" noProof="0" dirty="0" err="1">
                <a:ln>
                  <a:noFill/>
                </a:ln>
                <a:solidFill>
                  <a:srgbClr val="3C3D3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Bayes</a:t>
            </a:r>
            <a:endParaRPr kumimoji="0" lang="pt-BR" sz="3600" b="1" i="0" u="none" strike="noStrike" kern="1200" cap="none" spc="-150" normalizeH="0" baseline="0" dirty="0">
              <a:ln>
                <a:noFill/>
              </a:ln>
              <a:solidFill>
                <a:srgbClr val="3C3D3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284797" y="538843"/>
            <a:ext cx="75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75555" y="538843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9E1FB804-78BD-4B13-B784-59AD6AFF1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573330"/>
            <a:ext cx="7285497" cy="6071248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6761970-BCC6-45E7-8D28-28BFDA1FF956}"/>
              </a:ext>
            </a:extLst>
          </p:cNvPr>
          <p:cNvGrpSpPr>
            <a:grpSpLocks/>
          </p:cNvGrpSpPr>
          <p:nvPr/>
        </p:nvGrpSpPr>
        <p:grpSpPr>
          <a:xfrm>
            <a:off x="4898203" y="669175"/>
            <a:ext cx="2221204" cy="1819912"/>
            <a:chOff x="29931" y="2699797"/>
            <a:chExt cx="2995151" cy="3033186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Modelo 3D 23" descr="A Terra">
                  <a:extLst>
                    <a:ext uri="{FF2B5EF4-FFF2-40B4-BE49-F238E27FC236}">
                      <a16:creationId xmlns:a16="http://schemas.microsoft.com/office/drawing/2014/main" id="{B57B2213-E24F-406F-BF77-9958DC5F3A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7717269"/>
                    </p:ext>
                  </p:extLst>
                </p:nvPr>
              </p:nvGraphicFramePr>
              <p:xfrm>
                <a:off x="29931" y="2699797"/>
                <a:ext cx="2995151" cy="303318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995151" cy="30331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62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1891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Modelo 3D 23" descr="A Terra">
                  <a:extLst>
                    <a:ext uri="{FF2B5EF4-FFF2-40B4-BE49-F238E27FC236}">
                      <a16:creationId xmlns:a16="http://schemas.microsoft.com/office/drawing/2014/main" id="{B57B2213-E24F-406F-BF77-9958DC5F3A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98203" y="669175"/>
                  <a:ext cx="2221204" cy="1819912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D87EC83-ECB0-45E6-845E-FB822CE61983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61B4D9E-C80E-4E5D-93ED-3A26B4F4E399}"/>
              </a:ext>
            </a:extLst>
          </p:cNvPr>
          <p:cNvGrpSpPr>
            <a:grpSpLocks/>
          </p:cNvGrpSpPr>
          <p:nvPr/>
        </p:nvGrpSpPr>
        <p:grpSpPr>
          <a:xfrm>
            <a:off x="7226496" y="650952"/>
            <a:ext cx="2221204" cy="1856357"/>
            <a:chOff x="11253" y="2669425"/>
            <a:chExt cx="2995151" cy="3093928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Modelo 3D 26" descr="A Terra">
                  <a:extLst>
                    <a:ext uri="{FF2B5EF4-FFF2-40B4-BE49-F238E27FC236}">
                      <a16:creationId xmlns:a16="http://schemas.microsoft.com/office/drawing/2014/main" id="{A7C389BA-5C26-488D-80AC-29B94D516AE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41480783"/>
                    </p:ext>
                  </p:extLst>
                </p:nvPr>
              </p:nvGraphicFramePr>
              <p:xfrm>
                <a:off x="11253" y="2669425"/>
                <a:ext cx="2995151" cy="309392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995151" cy="3093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018046" ay="-703250" az="-46179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1891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Modelo 3D 26" descr="A Terra">
                  <a:extLst>
                    <a:ext uri="{FF2B5EF4-FFF2-40B4-BE49-F238E27FC236}">
                      <a16:creationId xmlns:a16="http://schemas.microsoft.com/office/drawing/2014/main" id="{A7C389BA-5C26-488D-80AC-29B94D516A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6496" y="650952"/>
                  <a:ext cx="2221204" cy="185635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BFB459E-F4F3-43F6-A9C6-39CBDAF6398F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</a:t>
              </a:r>
              <a:endParaRPr lang="en-US" sz="2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DB3FF3C-9366-4A62-AA8E-6977CA8BF7F1}"/>
              </a:ext>
            </a:extLst>
          </p:cNvPr>
          <p:cNvGrpSpPr>
            <a:grpSpLocks/>
          </p:cNvGrpSpPr>
          <p:nvPr/>
        </p:nvGrpSpPr>
        <p:grpSpPr>
          <a:xfrm>
            <a:off x="9554789" y="650129"/>
            <a:ext cx="2207834" cy="1856357"/>
            <a:chOff x="29280" y="2669425"/>
            <a:chExt cx="2977122" cy="3093928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Modelo 3D 29" descr="A Terra">
                  <a:extLst>
                    <a:ext uri="{FF2B5EF4-FFF2-40B4-BE49-F238E27FC236}">
                      <a16:creationId xmlns:a16="http://schemas.microsoft.com/office/drawing/2014/main" id="{6D996146-CB8A-4F6B-813B-33F282E90A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4111186"/>
                    </p:ext>
                  </p:extLst>
                </p:nvPr>
              </p:nvGraphicFramePr>
              <p:xfrm>
                <a:off x="29280" y="2669425"/>
                <a:ext cx="2977122" cy="309392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977122" cy="3093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30" ay="-2416034" az="-540000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1891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Modelo 3D 29" descr="A Terra">
                  <a:extLst>
                    <a:ext uri="{FF2B5EF4-FFF2-40B4-BE49-F238E27FC236}">
                      <a16:creationId xmlns:a16="http://schemas.microsoft.com/office/drawing/2014/main" id="{6D996146-CB8A-4F6B-813B-33F282E90AA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54789" y="650129"/>
                  <a:ext cx="2207834" cy="185635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34492F2-B835-4AE9-92E8-36E6C6A82E4B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AD3861B-B368-4268-9965-87F8989FB0E0}"/>
              </a:ext>
            </a:extLst>
          </p:cNvPr>
          <p:cNvGrpSpPr>
            <a:grpSpLocks/>
          </p:cNvGrpSpPr>
          <p:nvPr/>
        </p:nvGrpSpPr>
        <p:grpSpPr>
          <a:xfrm>
            <a:off x="4884351" y="2499154"/>
            <a:ext cx="2234570" cy="1856357"/>
            <a:chOff x="29932" y="2669425"/>
            <a:chExt cx="3013175" cy="3093928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Modelo 3D 32" descr="A Terra">
                  <a:extLst>
                    <a:ext uri="{FF2B5EF4-FFF2-40B4-BE49-F238E27FC236}">
                      <a16:creationId xmlns:a16="http://schemas.microsoft.com/office/drawing/2014/main" id="{8CCA6F6C-8B59-4281-A453-7446CD2286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9462218"/>
                    </p:ext>
                  </p:extLst>
                </p:nvPr>
              </p:nvGraphicFramePr>
              <p:xfrm>
                <a:off x="29932" y="2669425"/>
                <a:ext cx="3013175" cy="309392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013175" cy="3093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58708" ay="-92274" az="55387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1891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Modelo 3D 32" descr="A Terra">
                  <a:extLst>
                    <a:ext uri="{FF2B5EF4-FFF2-40B4-BE49-F238E27FC236}">
                      <a16:creationId xmlns:a16="http://schemas.microsoft.com/office/drawing/2014/main" id="{8CCA6F6C-8B59-4281-A453-7446CD2286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4351" y="2499154"/>
                  <a:ext cx="2234570" cy="185635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B62B272-F004-4AC9-B181-EB0D58FBC411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78F44D4-D7ED-440C-B995-B3166D143436}"/>
              </a:ext>
            </a:extLst>
          </p:cNvPr>
          <p:cNvGrpSpPr>
            <a:grpSpLocks/>
          </p:cNvGrpSpPr>
          <p:nvPr/>
        </p:nvGrpSpPr>
        <p:grpSpPr>
          <a:xfrm>
            <a:off x="7226495" y="2499154"/>
            <a:ext cx="2207350" cy="1856356"/>
            <a:chOff x="29931" y="2669425"/>
            <a:chExt cx="2976471" cy="3093926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Modelo 3D 35" descr="A Terra">
                  <a:extLst>
                    <a:ext uri="{FF2B5EF4-FFF2-40B4-BE49-F238E27FC236}">
                      <a16:creationId xmlns:a16="http://schemas.microsoft.com/office/drawing/2014/main" id="{2E75DBF7-CA35-4901-A8BA-428DD6DEDF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8764771"/>
                    </p:ext>
                  </p:extLst>
                </p:nvPr>
              </p:nvGraphicFramePr>
              <p:xfrm>
                <a:off x="29931" y="2669425"/>
                <a:ext cx="2976471" cy="309392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976471" cy="30939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109636" ay="4436200" az="-9165994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31891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Modelo 3D 35" descr="A Terra">
                  <a:extLst>
                    <a:ext uri="{FF2B5EF4-FFF2-40B4-BE49-F238E27FC236}">
                      <a16:creationId xmlns:a16="http://schemas.microsoft.com/office/drawing/2014/main" id="{2E75DBF7-CA35-4901-A8BA-428DD6DEDF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6495" y="2499154"/>
                  <a:ext cx="2207350" cy="1856356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B2A2A34-93B9-4DBE-9D09-602DC9740E73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800BD80-5CA3-4D9B-8FE5-4169ADC1DF74}"/>
              </a:ext>
            </a:extLst>
          </p:cNvPr>
          <p:cNvGrpSpPr>
            <a:grpSpLocks/>
          </p:cNvGrpSpPr>
          <p:nvPr/>
        </p:nvGrpSpPr>
        <p:grpSpPr>
          <a:xfrm>
            <a:off x="9527565" y="2498331"/>
            <a:ext cx="2221203" cy="1856357"/>
            <a:chOff x="11250" y="2669425"/>
            <a:chExt cx="2995150" cy="3093928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Modelo 3D 38" descr="A Terra">
                  <a:extLst>
                    <a:ext uri="{FF2B5EF4-FFF2-40B4-BE49-F238E27FC236}">
                      <a16:creationId xmlns:a16="http://schemas.microsoft.com/office/drawing/2014/main" id="{2D264897-0238-4D28-8D75-08D79D3D08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53365968"/>
                    </p:ext>
                  </p:extLst>
                </p:nvPr>
              </p:nvGraphicFramePr>
              <p:xfrm>
                <a:off x="11250" y="2669425"/>
                <a:ext cx="2995150" cy="309392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995150" cy="3093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307417" ay="-2560100" az="1697556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31891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Modelo 3D 38" descr="A Terra">
                  <a:extLst>
                    <a:ext uri="{FF2B5EF4-FFF2-40B4-BE49-F238E27FC236}">
                      <a16:creationId xmlns:a16="http://schemas.microsoft.com/office/drawing/2014/main" id="{2D264897-0238-4D28-8D75-08D79D3D08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7565" y="2498331"/>
                  <a:ext cx="2221203" cy="185635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28FB5AA-B41C-4443-8F16-178CF6F4BC7F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</a:t>
              </a:r>
              <a:endParaRPr lang="en-US" sz="2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9B0C1E7-343F-4061-A557-60276032D297}"/>
              </a:ext>
            </a:extLst>
          </p:cNvPr>
          <p:cNvGrpSpPr>
            <a:grpSpLocks/>
          </p:cNvGrpSpPr>
          <p:nvPr/>
        </p:nvGrpSpPr>
        <p:grpSpPr>
          <a:xfrm>
            <a:off x="4870497" y="4318243"/>
            <a:ext cx="2248424" cy="1856357"/>
            <a:chOff x="11251" y="2669425"/>
            <a:chExt cx="3031856" cy="3093928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Modelo 3D 41" descr="A Terra">
                  <a:extLst>
                    <a:ext uri="{FF2B5EF4-FFF2-40B4-BE49-F238E27FC236}">
                      <a16:creationId xmlns:a16="http://schemas.microsoft.com/office/drawing/2014/main" id="{46C909D9-1494-496C-887A-6F4BA14CC0F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4404804"/>
                    </p:ext>
                  </p:extLst>
                </p:nvPr>
              </p:nvGraphicFramePr>
              <p:xfrm>
                <a:off x="11251" y="2669425"/>
                <a:ext cx="3031856" cy="309392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031856" cy="3093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494630" ay="-2739661" az="9844175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31891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Modelo 3D 41" descr="A Terra">
                  <a:extLst>
                    <a:ext uri="{FF2B5EF4-FFF2-40B4-BE49-F238E27FC236}">
                      <a16:creationId xmlns:a16="http://schemas.microsoft.com/office/drawing/2014/main" id="{46C909D9-1494-496C-887A-6F4BA14CC0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70497" y="4318243"/>
                  <a:ext cx="2248424" cy="185635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22F0DD8-A6A9-479E-A10C-E7A6C07C2C00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B99D5E9-7F3B-40FF-8D8D-066D0339D41A}"/>
              </a:ext>
            </a:extLst>
          </p:cNvPr>
          <p:cNvGrpSpPr>
            <a:grpSpLocks/>
          </p:cNvGrpSpPr>
          <p:nvPr/>
        </p:nvGrpSpPr>
        <p:grpSpPr>
          <a:xfrm>
            <a:off x="7198786" y="4318243"/>
            <a:ext cx="2248425" cy="1856355"/>
            <a:chOff x="-7432" y="2669426"/>
            <a:chExt cx="3031857" cy="3093924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Modelo 3D 44" descr="A Terra">
                  <a:extLst>
                    <a:ext uri="{FF2B5EF4-FFF2-40B4-BE49-F238E27FC236}">
                      <a16:creationId xmlns:a16="http://schemas.microsoft.com/office/drawing/2014/main" id="{58C448F2-7E79-4B05-834A-05EA4D2A06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9099105"/>
                    </p:ext>
                  </p:extLst>
                </p:nvPr>
              </p:nvGraphicFramePr>
              <p:xfrm>
                <a:off x="-7432" y="2669426"/>
                <a:ext cx="3031857" cy="3093924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031857" cy="309392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938669" ay="2078112" az="-10303432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31891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Modelo 3D 44" descr="A Terra">
                  <a:extLst>
                    <a:ext uri="{FF2B5EF4-FFF2-40B4-BE49-F238E27FC236}">
                      <a16:creationId xmlns:a16="http://schemas.microsoft.com/office/drawing/2014/main" id="{58C448F2-7E79-4B05-834A-05EA4D2A06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98786" y="4318243"/>
                  <a:ext cx="2248425" cy="1856355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40B0411-1BB7-4AA0-8ADF-A0F09A7707E4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</a:t>
              </a:r>
              <a:endParaRPr lang="en-US" sz="2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B750586-A7D7-412D-BC98-B068D819392F}"/>
              </a:ext>
            </a:extLst>
          </p:cNvPr>
          <p:cNvGrpSpPr>
            <a:grpSpLocks/>
          </p:cNvGrpSpPr>
          <p:nvPr/>
        </p:nvGrpSpPr>
        <p:grpSpPr>
          <a:xfrm>
            <a:off x="9475406" y="4307899"/>
            <a:ext cx="2273361" cy="1875396"/>
            <a:chOff x="-59082" y="2653557"/>
            <a:chExt cx="3065481" cy="3125660"/>
          </a:xfrm>
          <a:solidFill>
            <a:schemeClr val="bg1"/>
          </a:solidFill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Modelo 3D 47" descr="A Terra">
                  <a:extLst>
                    <a:ext uri="{FF2B5EF4-FFF2-40B4-BE49-F238E27FC236}">
                      <a16:creationId xmlns:a16="http://schemas.microsoft.com/office/drawing/2014/main" id="{35E98CB6-24F4-49EE-A311-AEF09E1F2C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33687002"/>
                    </p:ext>
                  </p:extLst>
                </p:nvPr>
              </p:nvGraphicFramePr>
              <p:xfrm>
                <a:off x="-59082" y="2653557"/>
                <a:ext cx="3065481" cy="312566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065481" cy="31256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am3d:spPr>
                    <am3d:camera>
                      <am3d:pos x="0" y="0" z="8051630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920067" d="1000000"/>
                      <am3d:preTrans dx="19744" dy="-17995985" dz="1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426039" ay="2231788" az="-2527171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31891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Modelo 3D 47" descr="A Terra">
                  <a:extLst>
                    <a:ext uri="{FF2B5EF4-FFF2-40B4-BE49-F238E27FC236}">
                      <a16:creationId xmlns:a16="http://schemas.microsoft.com/office/drawing/2014/main" id="{35E98CB6-24F4-49EE-A311-AEF09E1F2C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75406" y="4307899"/>
                  <a:ext cx="2273361" cy="1875396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mc:Fallback>
        </mc:AlternateContent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80C8D9E-1E72-46E0-87B3-894DF91E91BF}"/>
                </a:ext>
              </a:extLst>
            </p:cNvPr>
            <p:cNvSpPr txBox="1"/>
            <p:nvPr/>
          </p:nvSpPr>
          <p:spPr>
            <a:xfrm>
              <a:off x="1199459" y="3750862"/>
              <a:ext cx="656095" cy="79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W</a:t>
              </a:r>
              <a:endPara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9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0371223" y="1708486"/>
            <a:ext cx="976547" cy="986589"/>
            <a:chOff x="10066420" y="1804737"/>
            <a:chExt cx="1238547" cy="1251284"/>
          </a:xfrm>
        </p:grpSpPr>
        <p:pic>
          <p:nvPicPr>
            <p:cNvPr id="85" name="Imagem 84"/>
            <p:cNvPicPr>
              <a:picLocks noChangeAspect="1"/>
            </p:cNvPicPr>
            <p:nvPr/>
          </p:nvPicPr>
          <p:blipFill rotWithShape="1">
            <a:blip r:embed="rId3"/>
            <a:srcRect l="3792" t="6316" r="86205" b="75439"/>
            <a:stretch/>
          </p:blipFill>
          <p:spPr>
            <a:xfrm>
              <a:off x="10066420" y="1804737"/>
              <a:ext cx="1219201" cy="1251284"/>
            </a:xfrm>
            <a:prstGeom prst="ellipse">
              <a:avLst/>
            </a:prstGeom>
          </p:spPr>
        </p:pic>
        <p:sp>
          <p:nvSpPr>
            <p:cNvPr id="86" name="Elipse 85"/>
            <p:cNvSpPr/>
            <p:nvPr/>
          </p:nvSpPr>
          <p:spPr>
            <a:xfrm>
              <a:off x="10069724" y="1815509"/>
              <a:ext cx="1235243" cy="1235243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</a:t>
              </a:r>
            </a:p>
          </p:txBody>
        </p:sp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2" t="30719" r="17661" b="20261"/>
            <a:stretch/>
          </p:blipFill>
          <p:spPr>
            <a:xfrm>
              <a:off x="10262644" y="1929357"/>
              <a:ext cx="807666" cy="1026695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"/>
            <a:ext cx="12188976" cy="6858015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513348" y="2422357"/>
            <a:ext cx="11155488" cy="3609475"/>
          </a:xfrm>
          <a:prstGeom prst="rect">
            <a:avLst/>
          </a:prstGeom>
          <a:noFill/>
          <a:ln>
            <a:solidFill>
              <a:srgbClr val="C052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3527164" y="729161"/>
            <a:ext cx="8664836" cy="865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7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PLANEJAMENTO</a:t>
            </a:r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88344" y="2755005"/>
            <a:ext cx="2949467" cy="302236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buNone/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Dois tipos de pesquisas: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OBSERVAÇÃO: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Através de questionário ou entrevista</a:t>
            </a:r>
            <a:endParaRPr lang="pt-BR" sz="16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Características da amostra/população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EXPERIMENTO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Aplicado a cada elemento</a:t>
            </a:r>
            <a:endParaRPr lang="pt-BR" sz="16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O pesquisador tem controle do processo</a:t>
            </a:r>
          </a:p>
        </p:txBody>
      </p:sp>
      <p:sp>
        <p:nvSpPr>
          <p:cNvPr id="71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72" name="Elipse 71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871609" y="874985"/>
            <a:ext cx="1655555" cy="272715"/>
            <a:chOff x="1871606" y="874982"/>
            <a:chExt cx="1655555" cy="272715"/>
          </a:xfrm>
        </p:grpSpPr>
        <p:cxnSp>
          <p:nvCxnSpPr>
            <p:cNvPr id="37" name="Conector reto 36"/>
            <p:cNvCxnSpPr/>
            <p:nvPr/>
          </p:nvCxnSpPr>
          <p:spPr>
            <a:xfrm flipH="1">
              <a:off x="187160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204446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221731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239017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256302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273588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290873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308159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325444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/>
          <p:cNvGrpSpPr/>
          <p:nvPr/>
        </p:nvGrpSpPr>
        <p:grpSpPr>
          <a:xfrm rot="10800000">
            <a:off x="10176004" y="1026501"/>
            <a:ext cx="2016000" cy="80211"/>
            <a:chOff x="882316" y="1347538"/>
            <a:chExt cx="10315073" cy="80210"/>
          </a:xfrm>
        </p:grpSpPr>
        <p:cxnSp>
          <p:nvCxnSpPr>
            <p:cNvPr id="25" name="Conector reto 2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t="30049" r="34312"/>
          <a:stretch/>
        </p:blipFill>
        <p:spPr>
          <a:xfrm>
            <a:off x="3930316" y="1652341"/>
            <a:ext cx="4138864" cy="4997116"/>
          </a:xfrm>
          <a:prstGeom prst="rect">
            <a:avLst/>
          </a:prstGeom>
        </p:spPr>
      </p:pic>
      <p:pic>
        <p:nvPicPr>
          <p:cNvPr id="2050" name="Picture 2" descr="http://jionline.fmatitude.com.br/wp-content/uploads/2014/03/Pesquisa-e-planejamento-300x3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95" y="4659901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ço Reservado para Conteúdo 2"/>
          <p:cNvSpPr txBox="1">
            <a:spLocks/>
          </p:cNvSpPr>
          <p:nvPr/>
        </p:nvSpPr>
        <p:spPr>
          <a:xfrm>
            <a:off x="8182139" y="2755006"/>
            <a:ext cx="3039116" cy="297312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buNone/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População e amostra: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População-alvo: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buNone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conjunto de elementos que queremos abranger</a:t>
            </a:r>
            <a:endParaRPr lang="pt-BR" sz="16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População-acessível: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buNone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passíveis de serem observados</a:t>
            </a:r>
            <a:endParaRPr lang="pt-BR" sz="16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Amostra: 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buNone/>
              <a:defRPr/>
            </a:pPr>
            <a:r>
              <a:rPr lang="pt-BR" sz="16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seleção de parte da população</a:t>
            </a:r>
            <a:endParaRPr lang="pt-BR" sz="16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178798" y="1736572"/>
            <a:ext cx="1010444" cy="1010444"/>
            <a:chOff x="3178798" y="1718654"/>
            <a:chExt cx="1010444" cy="1010444"/>
          </a:xfrm>
        </p:grpSpPr>
        <p:sp>
          <p:nvSpPr>
            <p:cNvPr id="36" name="Elipse 35"/>
            <p:cNvSpPr/>
            <p:nvPr/>
          </p:nvSpPr>
          <p:spPr>
            <a:xfrm>
              <a:off x="3178798" y="1718654"/>
              <a:ext cx="1010444" cy="1010444"/>
            </a:xfrm>
            <a:prstGeom prst="ellipse">
              <a:avLst/>
            </a:prstGeom>
            <a:solidFill>
              <a:srgbClr val="FF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7" name="Grupo 46"/>
            <p:cNvGrpSpPr/>
            <p:nvPr/>
          </p:nvGrpSpPr>
          <p:grpSpPr>
            <a:xfrm>
              <a:off x="3438663" y="1909544"/>
              <a:ext cx="490714" cy="628665"/>
              <a:chOff x="1887450" y="1860630"/>
              <a:chExt cx="490714" cy="628665"/>
            </a:xfrm>
          </p:grpSpPr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887450" y="1905957"/>
                <a:ext cx="490714" cy="583338"/>
              </a:xfrm>
              <a:custGeom>
                <a:avLst/>
                <a:gdLst>
                  <a:gd name="T0" fmla="*/ 175 w 208"/>
                  <a:gd name="T1" fmla="*/ 19 h 248"/>
                  <a:gd name="T2" fmla="*/ 168 w 208"/>
                  <a:gd name="T3" fmla="*/ 30 h 248"/>
                  <a:gd name="T4" fmla="*/ 32 w 208"/>
                  <a:gd name="T5" fmla="*/ 27 h 248"/>
                  <a:gd name="T6" fmla="*/ 35 w 208"/>
                  <a:gd name="T7" fmla="*/ 13 h 248"/>
                  <a:gd name="T8" fmla="*/ 15 w 208"/>
                  <a:gd name="T9" fmla="*/ 232 h 248"/>
                  <a:gd name="T10" fmla="*/ 193 w 208"/>
                  <a:gd name="T11" fmla="*/ 13 h 248"/>
                  <a:gd name="T12" fmla="*/ 76 w 208"/>
                  <a:gd name="T13" fmla="*/ 206 h 248"/>
                  <a:gd name="T14" fmla="*/ 37 w 208"/>
                  <a:gd name="T15" fmla="*/ 167 h 248"/>
                  <a:gd name="T16" fmla="*/ 76 w 208"/>
                  <a:gd name="T17" fmla="*/ 206 h 248"/>
                  <a:gd name="T18" fmla="*/ 99 w 208"/>
                  <a:gd name="T19" fmla="*/ 198 h 248"/>
                  <a:gd name="T20" fmla="*/ 170 w 208"/>
                  <a:gd name="T21" fmla="*/ 192 h 248"/>
                  <a:gd name="T22" fmla="*/ 170 w 208"/>
                  <a:gd name="T23" fmla="*/ 185 h 248"/>
                  <a:gd name="T24" fmla="*/ 99 w 208"/>
                  <a:gd name="T25" fmla="*/ 179 h 248"/>
                  <a:gd name="T26" fmla="*/ 170 w 208"/>
                  <a:gd name="T27" fmla="*/ 185 h 248"/>
                  <a:gd name="T28" fmla="*/ 202 w 208"/>
                  <a:gd name="T29" fmla="*/ 9 h 248"/>
                  <a:gd name="T30" fmla="*/ 199 w 208"/>
                  <a:gd name="T31" fmla="*/ 242 h 248"/>
                  <a:gd name="T32" fmla="*/ 6 w 208"/>
                  <a:gd name="T33" fmla="*/ 239 h 248"/>
                  <a:gd name="T34" fmla="*/ 10 w 208"/>
                  <a:gd name="T35" fmla="*/ 6 h 248"/>
                  <a:gd name="T36" fmla="*/ 199 w 208"/>
                  <a:gd name="T37" fmla="*/ 0 h 248"/>
                  <a:gd name="T38" fmla="*/ 0 w 208"/>
                  <a:gd name="T39" fmla="*/ 9 h 248"/>
                  <a:gd name="T40" fmla="*/ 10 w 208"/>
                  <a:gd name="T41" fmla="*/ 248 h 248"/>
                  <a:gd name="T42" fmla="*/ 208 w 208"/>
                  <a:gd name="T43" fmla="*/ 239 h 248"/>
                  <a:gd name="T44" fmla="*/ 199 w 208"/>
                  <a:gd name="T45" fmla="*/ 0 h 248"/>
                  <a:gd name="T46" fmla="*/ 99 w 208"/>
                  <a:gd name="T47" fmla="*/ 65 h 248"/>
                  <a:gd name="T48" fmla="*/ 170 w 208"/>
                  <a:gd name="T49" fmla="*/ 59 h 248"/>
                  <a:gd name="T50" fmla="*/ 170 w 208"/>
                  <a:gd name="T51" fmla="*/ 78 h 248"/>
                  <a:gd name="T52" fmla="*/ 99 w 208"/>
                  <a:gd name="T53" fmla="*/ 72 h 248"/>
                  <a:gd name="T54" fmla="*/ 170 w 208"/>
                  <a:gd name="T55" fmla="*/ 78 h 248"/>
                  <a:gd name="T56" fmla="*/ 43 w 208"/>
                  <a:gd name="T57" fmla="*/ 200 h 248"/>
                  <a:gd name="T58" fmla="*/ 70 w 208"/>
                  <a:gd name="T59" fmla="*/ 173 h 248"/>
                  <a:gd name="T60" fmla="*/ 170 w 208"/>
                  <a:gd name="T61" fmla="*/ 125 h 248"/>
                  <a:gd name="T62" fmla="*/ 99 w 208"/>
                  <a:gd name="T63" fmla="*/ 119 h 248"/>
                  <a:gd name="T64" fmla="*/ 170 w 208"/>
                  <a:gd name="T65" fmla="*/ 125 h 248"/>
                  <a:gd name="T66" fmla="*/ 99 w 208"/>
                  <a:gd name="T67" fmla="*/ 138 h 248"/>
                  <a:gd name="T68" fmla="*/ 170 w 208"/>
                  <a:gd name="T69" fmla="*/ 132 h 248"/>
                  <a:gd name="T70" fmla="*/ 61 w 208"/>
                  <a:gd name="T71" fmla="*/ 76 h 248"/>
                  <a:gd name="T72" fmla="*/ 47 w 208"/>
                  <a:gd name="T73" fmla="*/ 58 h 248"/>
                  <a:gd name="T74" fmla="*/ 61 w 208"/>
                  <a:gd name="T75" fmla="*/ 68 h 248"/>
                  <a:gd name="T76" fmla="*/ 89 w 208"/>
                  <a:gd name="T77" fmla="*/ 43 h 248"/>
                  <a:gd name="T78" fmla="*/ 61 w 208"/>
                  <a:gd name="T79" fmla="*/ 76 h 248"/>
                  <a:gd name="T80" fmla="*/ 76 w 208"/>
                  <a:gd name="T81" fmla="*/ 86 h 248"/>
                  <a:gd name="T82" fmla="*/ 37 w 208"/>
                  <a:gd name="T83" fmla="*/ 47 h 248"/>
                  <a:gd name="T84" fmla="*/ 76 w 208"/>
                  <a:gd name="T85" fmla="*/ 49 h 248"/>
                  <a:gd name="T86" fmla="*/ 70 w 208"/>
                  <a:gd name="T87" fmla="*/ 53 h 248"/>
                  <a:gd name="T88" fmla="*/ 43 w 208"/>
                  <a:gd name="T89" fmla="*/ 80 h 248"/>
                  <a:gd name="T90" fmla="*/ 70 w 208"/>
                  <a:gd name="T91" fmla="*/ 71 h 248"/>
                  <a:gd name="T92" fmla="*/ 61 w 208"/>
                  <a:gd name="T93" fmla="*/ 136 h 248"/>
                  <a:gd name="T94" fmla="*/ 47 w 208"/>
                  <a:gd name="T95" fmla="*/ 118 h 248"/>
                  <a:gd name="T96" fmla="*/ 61 w 208"/>
                  <a:gd name="T97" fmla="*/ 128 h 248"/>
                  <a:gd name="T98" fmla="*/ 89 w 208"/>
                  <a:gd name="T99" fmla="*/ 103 h 248"/>
                  <a:gd name="T100" fmla="*/ 61 w 208"/>
                  <a:gd name="T101" fmla="*/ 136 h 248"/>
                  <a:gd name="T102" fmla="*/ 76 w 208"/>
                  <a:gd name="T103" fmla="*/ 146 h 248"/>
                  <a:gd name="T104" fmla="*/ 37 w 208"/>
                  <a:gd name="T105" fmla="*/ 107 h 248"/>
                  <a:gd name="T106" fmla="*/ 76 w 208"/>
                  <a:gd name="T107" fmla="*/ 109 h 248"/>
                  <a:gd name="T108" fmla="*/ 70 w 208"/>
                  <a:gd name="T109" fmla="*/ 113 h 248"/>
                  <a:gd name="T110" fmla="*/ 43 w 208"/>
                  <a:gd name="T111" fmla="*/ 140 h 248"/>
                  <a:gd name="T112" fmla="*/ 70 w 208"/>
                  <a:gd name="T113" fmla="*/ 13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8" h="248">
                    <a:moveTo>
                      <a:pt x="172" y="13"/>
                    </a:moveTo>
                    <a:cubicBezTo>
                      <a:pt x="173" y="16"/>
                      <a:pt x="174" y="19"/>
                      <a:pt x="175" y="19"/>
                    </a:cubicBezTo>
                    <a:cubicBezTo>
                      <a:pt x="176" y="22"/>
                      <a:pt x="176" y="24"/>
                      <a:pt x="174" y="27"/>
                    </a:cubicBezTo>
                    <a:cubicBezTo>
                      <a:pt x="173" y="29"/>
                      <a:pt x="171" y="30"/>
                      <a:pt x="168" y="30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6" y="30"/>
                      <a:pt x="34" y="29"/>
                      <a:pt x="32" y="27"/>
                    </a:cubicBezTo>
                    <a:cubicBezTo>
                      <a:pt x="31" y="24"/>
                      <a:pt x="31" y="22"/>
                      <a:pt x="32" y="19"/>
                    </a:cubicBezTo>
                    <a:cubicBezTo>
                      <a:pt x="32" y="19"/>
                      <a:pt x="33" y="16"/>
                      <a:pt x="3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232"/>
                      <a:pt x="15" y="232"/>
                      <a:pt x="15" y="232"/>
                    </a:cubicBezTo>
                    <a:cubicBezTo>
                      <a:pt x="193" y="232"/>
                      <a:pt x="193" y="232"/>
                      <a:pt x="193" y="232"/>
                    </a:cubicBezTo>
                    <a:cubicBezTo>
                      <a:pt x="193" y="13"/>
                      <a:pt x="193" y="13"/>
                      <a:pt x="193" y="13"/>
                    </a:cubicBezTo>
                    <a:lnTo>
                      <a:pt x="172" y="13"/>
                    </a:lnTo>
                    <a:close/>
                    <a:moveTo>
                      <a:pt x="76" y="206"/>
                    </a:moveTo>
                    <a:cubicBezTo>
                      <a:pt x="37" y="206"/>
                      <a:pt x="37" y="206"/>
                      <a:pt x="37" y="206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76" y="167"/>
                      <a:pt x="76" y="167"/>
                      <a:pt x="76" y="167"/>
                    </a:cubicBezTo>
                    <a:lnTo>
                      <a:pt x="76" y="206"/>
                    </a:lnTo>
                    <a:close/>
                    <a:moveTo>
                      <a:pt x="170" y="198"/>
                    </a:moveTo>
                    <a:cubicBezTo>
                      <a:pt x="99" y="198"/>
                      <a:pt x="99" y="198"/>
                      <a:pt x="99" y="198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170" y="192"/>
                      <a:pt x="170" y="192"/>
                      <a:pt x="170" y="192"/>
                    </a:cubicBezTo>
                    <a:lnTo>
                      <a:pt x="170" y="198"/>
                    </a:lnTo>
                    <a:close/>
                    <a:moveTo>
                      <a:pt x="170" y="185"/>
                    </a:moveTo>
                    <a:cubicBezTo>
                      <a:pt x="99" y="185"/>
                      <a:pt x="99" y="185"/>
                      <a:pt x="99" y="185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70" y="179"/>
                      <a:pt x="170" y="179"/>
                      <a:pt x="170" y="179"/>
                    </a:cubicBezTo>
                    <a:lnTo>
                      <a:pt x="170" y="185"/>
                    </a:lnTo>
                    <a:close/>
                    <a:moveTo>
                      <a:pt x="199" y="6"/>
                    </a:moveTo>
                    <a:cubicBezTo>
                      <a:pt x="200" y="6"/>
                      <a:pt x="202" y="7"/>
                      <a:pt x="202" y="9"/>
                    </a:cubicBezTo>
                    <a:cubicBezTo>
                      <a:pt x="202" y="239"/>
                      <a:pt x="202" y="239"/>
                      <a:pt x="202" y="239"/>
                    </a:cubicBezTo>
                    <a:cubicBezTo>
                      <a:pt x="202" y="241"/>
                      <a:pt x="200" y="242"/>
                      <a:pt x="199" y="242"/>
                    </a:cubicBezTo>
                    <a:cubicBezTo>
                      <a:pt x="10" y="242"/>
                      <a:pt x="10" y="242"/>
                      <a:pt x="10" y="242"/>
                    </a:cubicBezTo>
                    <a:cubicBezTo>
                      <a:pt x="8" y="242"/>
                      <a:pt x="6" y="241"/>
                      <a:pt x="6" y="23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7"/>
                      <a:pt x="8" y="6"/>
                      <a:pt x="10" y="6"/>
                    </a:cubicBezTo>
                    <a:cubicBezTo>
                      <a:pt x="199" y="6"/>
                      <a:pt x="199" y="6"/>
                      <a:pt x="199" y="6"/>
                    </a:cubicBezTo>
                    <a:moveTo>
                      <a:pt x="19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5" y="248"/>
                      <a:pt x="10" y="248"/>
                    </a:cubicBezTo>
                    <a:cubicBezTo>
                      <a:pt x="199" y="248"/>
                      <a:pt x="199" y="248"/>
                      <a:pt x="199" y="248"/>
                    </a:cubicBezTo>
                    <a:cubicBezTo>
                      <a:pt x="204" y="248"/>
                      <a:pt x="208" y="244"/>
                      <a:pt x="208" y="239"/>
                    </a:cubicBezTo>
                    <a:cubicBezTo>
                      <a:pt x="208" y="9"/>
                      <a:pt x="208" y="9"/>
                      <a:pt x="208" y="9"/>
                    </a:cubicBezTo>
                    <a:cubicBezTo>
                      <a:pt x="208" y="4"/>
                      <a:pt x="204" y="0"/>
                      <a:pt x="199" y="0"/>
                    </a:cubicBezTo>
                    <a:close/>
                    <a:moveTo>
                      <a:pt x="170" y="65"/>
                    </a:move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70" y="59"/>
                      <a:pt x="170" y="59"/>
                      <a:pt x="170" y="59"/>
                    </a:cubicBezTo>
                    <a:lnTo>
                      <a:pt x="170" y="65"/>
                    </a:lnTo>
                    <a:close/>
                    <a:moveTo>
                      <a:pt x="170" y="78"/>
                    </a:moveTo>
                    <a:cubicBezTo>
                      <a:pt x="99" y="78"/>
                      <a:pt x="99" y="78"/>
                      <a:pt x="99" y="7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70" y="72"/>
                      <a:pt x="170" y="72"/>
                      <a:pt x="170" y="72"/>
                    </a:cubicBezTo>
                    <a:lnTo>
                      <a:pt x="170" y="78"/>
                    </a:lnTo>
                    <a:close/>
                    <a:moveTo>
                      <a:pt x="70" y="200"/>
                    </a:moveTo>
                    <a:cubicBezTo>
                      <a:pt x="43" y="200"/>
                      <a:pt x="43" y="200"/>
                      <a:pt x="43" y="200"/>
                    </a:cubicBezTo>
                    <a:cubicBezTo>
                      <a:pt x="43" y="173"/>
                      <a:pt x="43" y="173"/>
                      <a:pt x="43" y="173"/>
                    </a:cubicBezTo>
                    <a:cubicBezTo>
                      <a:pt x="70" y="173"/>
                      <a:pt x="70" y="173"/>
                      <a:pt x="70" y="173"/>
                    </a:cubicBezTo>
                    <a:lnTo>
                      <a:pt x="70" y="200"/>
                    </a:lnTo>
                    <a:close/>
                    <a:moveTo>
                      <a:pt x="170" y="125"/>
                    </a:moveTo>
                    <a:cubicBezTo>
                      <a:pt x="99" y="125"/>
                      <a:pt x="99" y="125"/>
                      <a:pt x="99" y="125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170" y="125"/>
                    </a:lnTo>
                    <a:close/>
                    <a:moveTo>
                      <a:pt x="170" y="138"/>
                    </a:moveTo>
                    <a:cubicBezTo>
                      <a:pt x="99" y="138"/>
                      <a:pt x="99" y="138"/>
                      <a:pt x="99" y="138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70" y="132"/>
                      <a:pt x="170" y="132"/>
                      <a:pt x="170" y="132"/>
                    </a:cubicBezTo>
                    <a:lnTo>
                      <a:pt x="170" y="138"/>
                    </a:lnTo>
                    <a:close/>
                    <a:moveTo>
                      <a:pt x="61" y="76"/>
                    </a:move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61"/>
                      <a:pt x="46" y="59"/>
                      <a:pt x="47" y="58"/>
                    </a:cubicBezTo>
                    <a:cubicBezTo>
                      <a:pt x="49" y="57"/>
                      <a:pt x="50" y="57"/>
                      <a:pt x="52" y="58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86" y="42"/>
                      <a:pt x="88" y="42"/>
                      <a:pt x="89" y="43"/>
                    </a:cubicBezTo>
                    <a:cubicBezTo>
                      <a:pt x="91" y="44"/>
                      <a:pt x="91" y="46"/>
                      <a:pt x="89" y="47"/>
                    </a:cubicBezTo>
                    <a:lnTo>
                      <a:pt x="61" y="76"/>
                    </a:lnTo>
                    <a:close/>
                    <a:moveTo>
                      <a:pt x="76" y="65"/>
                    </a:moveTo>
                    <a:cubicBezTo>
                      <a:pt x="76" y="86"/>
                      <a:pt x="76" y="86"/>
                      <a:pt x="7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71"/>
                      <a:pt x="70" y="71"/>
                      <a:pt x="70" y="71"/>
                    </a:cubicBezTo>
                    <a:lnTo>
                      <a:pt x="76" y="65"/>
                    </a:lnTo>
                    <a:close/>
                    <a:moveTo>
                      <a:pt x="61" y="136"/>
                    </a:move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6" y="119"/>
                      <a:pt x="47" y="118"/>
                    </a:cubicBezTo>
                    <a:cubicBezTo>
                      <a:pt x="49" y="117"/>
                      <a:pt x="50" y="117"/>
                      <a:pt x="52" y="118"/>
                    </a:cubicBezTo>
                    <a:cubicBezTo>
                      <a:pt x="61" y="128"/>
                      <a:pt x="61" y="128"/>
                      <a:pt x="61" y="128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86" y="102"/>
                      <a:pt x="88" y="102"/>
                      <a:pt x="89" y="103"/>
                    </a:cubicBezTo>
                    <a:cubicBezTo>
                      <a:pt x="91" y="104"/>
                      <a:pt x="91" y="106"/>
                      <a:pt x="89" y="107"/>
                    </a:cubicBezTo>
                    <a:lnTo>
                      <a:pt x="61" y="136"/>
                    </a:lnTo>
                    <a:close/>
                    <a:moveTo>
                      <a:pt x="76" y="125"/>
                    </a:moveTo>
                    <a:cubicBezTo>
                      <a:pt x="76" y="146"/>
                      <a:pt x="76" y="146"/>
                      <a:pt x="76" y="146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70" y="140"/>
                      <a:pt x="70" y="140"/>
                      <a:pt x="70" y="140"/>
                    </a:cubicBezTo>
                    <a:cubicBezTo>
                      <a:pt x="70" y="131"/>
                      <a:pt x="70" y="131"/>
                      <a:pt x="70" y="131"/>
                    </a:cubicBezTo>
                    <a:lnTo>
                      <a:pt x="76" y="1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975148" y="1860630"/>
                <a:ext cx="313347" cy="101493"/>
              </a:xfrm>
              <a:custGeom>
                <a:avLst/>
                <a:gdLst>
                  <a:gd name="T0" fmla="*/ 132 w 133"/>
                  <a:gd name="T1" fmla="*/ 41 h 43"/>
                  <a:gd name="T2" fmla="*/ 123 w 133"/>
                  <a:gd name="T3" fmla="*/ 20 h 43"/>
                  <a:gd name="T4" fmla="*/ 117 w 133"/>
                  <a:gd name="T5" fmla="*/ 14 h 43"/>
                  <a:gd name="T6" fmla="*/ 92 w 133"/>
                  <a:gd name="T7" fmla="*/ 14 h 43"/>
                  <a:gd name="T8" fmla="*/ 85 w 133"/>
                  <a:gd name="T9" fmla="*/ 7 h 43"/>
                  <a:gd name="T10" fmla="*/ 85 w 133"/>
                  <a:gd name="T11" fmla="*/ 6 h 43"/>
                  <a:gd name="T12" fmla="*/ 80 w 133"/>
                  <a:gd name="T13" fmla="*/ 0 h 43"/>
                  <a:gd name="T14" fmla="*/ 54 w 133"/>
                  <a:gd name="T15" fmla="*/ 0 h 43"/>
                  <a:gd name="T16" fmla="*/ 48 w 133"/>
                  <a:gd name="T17" fmla="*/ 6 h 43"/>
                  <a:gd name="T18" fmla="*/ 48 w 133"/>
                  <a:gd name="T19" fmla="*/ 7 h 43"/>
                  <a:gd name="T20" fmla="*/ 41 w 133"/>
                  <a:gd name="T21" fmla="*/ 14 h 43"/>
                  <a:gd name="T22" fmla="*/ 16 w 133"/>
                  <a:gd name="T23" fmla="*/ 14 h 43"/>
                  <a:gd name="T24" fmla="*/ 10 w 133"/>
                  <a:gd name="T25" fmla="*/ 20 h 43"/>
                  <a:gd name="T26" fmla="*/ 0 w 133"/>
                  <a:gd name="T27" fmla="*/ 41 h 43"/>
                  <a:gd name="T28" fmla="*/ 1 w 133"/>
                  <a:gd name="T29" fmla="*/ 43 h 43"/>
                  <a:gd name="T30" fmla="*/ 131 w 133"/>
                  <a:gd name="T31" fmla="*/ 43 h 43"/>
                  <a:gd name="T32" fmla="*/ 132 w 133"/>
                  <a:gd name="T33" fmla="*/ 41 h 43"/>
                  <a:gd name="T34" fmla="*/ 67 w 133"/>
                  <a:gd name="T35" fmla="*/ 4 h 43"/>
                  <a:gd name="T36" fmla="*/ 71 w 133"/>
                  <a:gd name="T37" fmla="*/ 8 h 43"/>
                  <a:gd name="T38" fmla="*/ 67 w 133"/>
                  <a:gd name="T39" fmla="*/ 13 h 43"/>
                  <a:gd name="T40" fmla="*/ 62 w 133"/>
                  <a:gd name="T41" fmla="*/ 8 h 43"/>
                  <a:gd name="T42" fmla="*/ 67 w 133"/>
                  <a:gd name="T43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43">
                    <a:moveTo>
                      <a:pt x="132" y="41"/>
                    </a:moveTo>
                    <a:cubicBezTo>
                      <a:pt x="132" y="39"/>
                      <a:pt x="123" y="20"/>
                      <a:pt x="123" y="20"/>
                    </a:cubicBezTo>
                    <a:cubicBezTo>
                      <a:pt x="123" y="20"/>
                      <a:pt x="120" y="14"/>
                      <a:pt x="117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88" y="14"/>
                      <a:pt x="85" y="11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3"/>
                      <a:pt x="83" y="0"/>
                      <a:pt x="8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0"/>
                      <a:pt x="48" y="3"/>
                      <a:pt x="48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11"/>
                      <a:pt x="45" y="14"/>
                      <a:pt x="41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2" y="14"/>
                      <a:pt x="10" y="20"/>
                      <a:pt x="10" y="20"/>
                    </a:cubicBezTo>
                    <a:cubicBezTo>
                      <a:pt x="10" y="20"/>
                      <a:pt x="1" y="39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2" y="43"/>
                      <a:pt x="131" y="43"/>
                      <a:pt x="131" y="43"/>
                    </a:cubicBezTo>
                    <a:cubicBezTo>
                      <a:pt x="132" y="43"/>
                      <a:pt x="133" y="42"/>
                      <a:pt x="132" y="41"/>
                    </a:cubicBezTo>
                    <a:close/>
                    <a:moveTo>
                      <a:pt x="67" y="4"/>
                    </a:moveTo>
                    <a:cubicBezTo>
                      <a:pt x="69" y="4"/>
                      <a:pt x="71" y="6"/>
                      <a:pt x="71" y="8"/>
                    </a:cubicBezTo>
                    <a:cubicBezTo>
                      <a:pt x="71" y="11"/>
                      <a:pt x="69" y="13"/>
                      <a:pt x="67" y="13"/>
                    </a:cubicBezTo>
                    <a:cubicBezTo>
                      <a:pt x="64" y="13"/>
                      <a:pt x="62" y="11"/>
                      <a:pt x="62" y="8"/>
                    </a:cubicBezTo>
                    <a:cubicBezTo>
                      <a:pt x="62" y="6"/>
                      <a:pt x="64" y="4"/>
                      <a:pt x="67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10597396" y="1736572"/>
            <a:ext cx="1010444" cy="1010444"/>
            <a:chOff x="7725569" y="1427910"/>
            <a:chExt cx="1010444" cy="1010444"/>
          </a:xfrm>
        </p:grpSpPr>
        <p:sp>
          <p:nvSpPr>
            <p:cNvPr id="50" name="Elipse 49"/>
            <p:cNvSpPr/>
            <p:nvPr/>
          </p:nvSpPr>
          <p:spPr>
            <a:xfrm>
              <a:off x="7725569" y="1427910"/>
              <a:ext cx="1010444" cy="1010444"/>
            </a:xfrm>
            <a:prstGeom prst="ellipse">
              <a:avLst/>
            </a:prstGeom>
            <a:solidFill>
              <a:srgbClr val="FF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7909241" y="1612484"/>
              <a:ext cx="643100" cy="641296"/>
              <a:chOff x="7909241" y="1854314"/>
              <a:chExt cx="643100" cy="641296"/>
            </a:xfrm>
          </p:grpSpPr>
          <p:sp>
            <p:nvSpPr>
              <p:cNvPr id="52" name="Freeform 220"/>
              <p:cNvSpPr>
                <a:spLocks/>
              </p:cNvSpPr>
              <p:nvPr/>
            </p:nvSpPr>
            <p:spPr bwMode="auto">
              <a:xfrm>
                <a:off x="8341281" y="2286355"/>
                <a:ext cx="211060" cy="209255"/>
              </a:xfrm>
              <a:custGeom>
                <a:avLst/>
                <a:gdLst>
                  <a:gd name="T0" fmla="*/ 89 w 98"/>
                  <a:gd name="T1" fmla="*/ 56 h 97"/>
                  <a:gd name="T2" fmla="*/ 33 w 98"/>
                  <a:gd name="T3" fmla="*/ 0 h 97"/>
                  <a:gd name="T4" fmla="*/ 0 w 98"/>
                  <a:gd name="T5" fmla="*/ 32 h 97"/>
                  <a:gd name="T6" fmla="*/ 56 w 98"/>
                  <a:gd name="T7" fmla="*/ 88 h 97"/>
                  <a:gd name="T8" fmla="*/ 89 w 98"/>
                  <a:gd name="T9" fmla="*/ 88 h 97"/>
                  <a:gd name="T10" fmla="*/ 89 w 98"/>
                  <a:gd name="T11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7">
                    <a:moveTo>
                      <a:pt x="89" y="56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24" y="12"/>
                      <a:pt x="13" y="23"/>
                      <a:pt x="0" y="32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65" y="97"/>
                      <a:pt x="80" y="97"/>
                      <a:pt x="89" y="88"/>
                    </a:cubicBezTo>
                    <a:cubicBezTo>
                      <a:pt x="98" y="79"/>
                      <a:pt x="98" y="65"/>
                      <a:pt x="89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Freeform 221"/>
              <p:cNvSpPr>
                <a:spLocks noEditPoints="1"/>
              </p:cNvSpPr>
              <p:nvPr/>
            </p:nvSpPr>
            <p:spPr bwMode="auto">
              <a:xfrm>
                <a:off x="7909241" y="1854314"/>
                <a:ext cx="518629" cy="518628"/>
              </a:xfrm>
              <a:custGeom>
                <a:avLst/>
                <a:gdLst>
                  <a:gd name="T0" fmla="*/ 121 w 241"/>
                  <a:gd name="T1" fmla="*/ 0 h 241"/>
                  <a:gd name="T2" fmla="*/ 121 w 241"/>
                  <a:gd name="T3" fmla="*/ 241 h 241"/>
                  <a:gd name="T4" fmla="*/ 135 w 241"/>
                  <a:gd name="T5" fmla="*/ 178 h 241"/>
                  <a:gd name="T6" fmla="*/ 130 w 241"/>
                  <a:gd name="T7" fmla="*/ 212 h 241"/>
                  <a:gd name="T8" fmla="*/ 28 w 241"/>
                  <a:gd name="T9" fmla="*/ 120 h 241"/>
                  <a:gd name="T10" fmla="*/ 45 w 241"/>
                  <a:gd name="T11" fmla="*/ 70 h 241"/>
                  <a:gd name="T12" fmla="*/ 55 w 241"/>
                  <a:gd name="T13" fmla="*/ 90 h 241"/>
                  <a:gd name="T14" fmla="*/ 70 w 241"/>
                  <a:gd name="T15" fmla="*/ 104 h 241"/>
                  <a:gd name="T16" fmla="*/ 89 w 241"/>
                  <a:gd name="T17" fmla="*/ 114 h 241"/>
                  <a:gd name="T18" fmla="*/ 124 w 241"/>
                  <a:gd name="T19" fmla="*/ 131 h 241"/>
                  <a:gd name="T20" fmla="*/ 118 w 241"/>
                  <a:gd name="T21" fmla="*/ 148 h 241"/>
                  <a:gd name="T22" fmla="*/ 134 w 241"/>
                  <a:gd name="T23" fmla="*/ 168 h 241"/>
                  <a:gd name="T24" fmla="*/ 142 w 241"/>
                  <a:gd name="T25" fmla="*/ 210 h 241"/>
                  <a:gd name="T26" fmla="*/ 148 w 241"/>
                  <a:gd name="T27" fmla="*/ 199 h 241"/>
                  <a:gd name="T28" fmla="*/ 154 w 241"/>
                  <a:gd name="T29" fmla="*/ 195 h 241"/>
                  <a:gd name="T30" fmla="*/ 169 w 241"/>
                  <a:gd name="T31" fmla="*/ 181 h 241"/>
                  <a:gd name="T32" fmla="*/ 181 w 241"/>
                  <a:gd name="T33" fmla="*/ 170 h 241"/>
                  <a:gd name="T34" fmla="*/ 188 w 241"/>
                  <a:gd name="T35" fmla="*/ 152 h 241"/>
                  <a:gd name="T36" fmla="*/ 167 w 241"/>
                  <a:gd name="T37" fmla="*/ 141 h 241"/>
                  <a:gd name="T38" fmla="*/ 156 w 241"/>
                  <a:gd name="T39" fmla="*/ 131 h 241"/>
                  <a:gd name="T40" fmla="*/ 132 w 241"/>
                  <a:gd name="T41" fmla="*/ 123 h 241"/>
                  <a:gd name="T42" fmla="*/ 123 w 241"/>
                  <a:gd name="T43" fmla="*/ 127 h 241"/>
                  <a:gd name="T44" fmla="*/ 107 w 241"/>
                  <a:gd name="T45" fmla="*/ 115 h 241"/>
                  <a:gd name="T46" fmla="*/ 101 w 241"/>
                  <a:gd name="T47" fmla="*/ 108 h 241"/>
                  <a:gd name="T48" fmla="*/ 102 w 241"/>
                  <a:gd name="T49" fmla="*/ 96 h 241"/>
                  <a:gd name="T50" fmla="*/ 119 w 241"/>
                  <a:gd name="T51" fmla="*/ 101 h 241"/>
                  <a:gd name="T52" fmla="*/ 126 w 241"/>
                  <a:gd name="T53" fmla="*/ 85 h 241"/>
                  <a:gd name="T54" fmla="*/ 136 w 241"/>
                  <a:gd name="T55" fmla="*/ 70 h 241"/>
                  <a:gd name="T56" fmla="*/ 151 w 241"/>
                  <a:gd name="T57" fmla="*/ 66 h 241"/>
                  <a:gd name="T58" fmla="*/ 156 w 241"/>
                  <a:gd name="T59" fmla="*/ 59 h 241"/>
                  <a:gd name="T60" fmla="*/ 144 w 241"/>
                  <a:gd name="T61" fmla="*/ 61 h 241"/>
                  <a:gd name="T62" fmla="*/ 154 w 241"/>
                  <a:gd name="T63" fmla="*/ 57 h 241"/>
                  <a:gd name="T64" fmla="*/ 148 w 241"/>
                  <a:gd name="T65" fmla="*/ 46 h 241"/>
                  <a:gd name="T66" fmla="*/ 138 w 241"/>
                  <a:gd name="T67" fmla="*/ 41 h 241"/>
                  <a:gd name="T68" fmla="*/ 123 w 241"/>
                  <a:gd name="T69" fmla="*/ 36 h 241"/>
                  <a:gd name="T70" fmla="*/ 122 w 241"/>
                  <a:gd name="T71" fmla="*/ 54 h 241"/>
                  <a:gd name="T72" fmla="*/ 116 w 241"/>
                  <a:gd name="T73" fmla="*/ 50 h 241"/>
                  <a:gd name="T74" fmla="*/ 99 w 241"/>
                  <a:gd name="T75" fmla="*/ 38 h 241"/>
                  <a:gd name="T76" fmla="*/ 110 w 241"/>
                  <a:gd name="T77" fmla="*/ 29 h 241"/>
                  <a:gd name="T78" fmla="*/ 127 w 241"/>
                  <a:gd name="T79" fmla="*/ 28 h 241"/>
                  <a:gd name="T80" fmla="*/ 130 w 241"/>
                  <a:gd name="T81" fmla="*/ 31 h 241"/>
                  <a:gd name="T82" fmla="*/ 138 w 241"/>
                  <a:gd name="T83" fmla="*/ 33 h 241"/>
                  <a:gd name="T84" fmla="*/ 143 w 241"/>
                  <a:gd name="T85" fmla="*/ 31 h 241"/>
                  <a:gd name="T86" fmla="*/ 159 w 241"/>
                  <a:gd name="T87" fmla="*/ 38 h 241"/>
                  <a:gd name="T88" fmla="*/ 162 w 241"/>
                  <a:gd name="T89" fmla="*/ 52 h 241"/>
                  <a:gd name="T90" fmla="*/ 175 w 241"/>
                  <a:gd name="T91" fmla="*/ 46 h 241"/>
                  <a:gd name="T92" fmla="*/ 142 w 241"/>
                  <a:gd name="T93" fmla="*/ 21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1" h="241">
                    <a:moveTo>
                      <a:pt x="241" y="120"/>
                    </a:moveTo>
                    <a:cubicBezTo>
                      <a:pt x="241" y="54"/>
                      <a:pt x="187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0"/>
                    </a:cubicBezTo>
                    <a:close/>
                    <a:moveTo>
                      <a:pt x="135" y="178"/>
                    </a:moveTo>
                    <a:cubicBezTo>
                      <a:pt x="134" y="185"/>
                      <a:pt x="134" y="192"/>
                      <a:pt x="131" y="198"/>
                    </a:cubicBezTo>
                    <a:cubicBezTo>
                      <a:pt x="129" y="202"/>
                      <a:pt x="132" y="208"/>
                      <a:pt x="130" y="212"/>
                    </a:cubicBezTo>
                    <a:cubicBezTo>
                      <a:pt x="127" y="212"/>
                      <a:pt x="124" y="213"/>
                      <a:pt x="121" y="213"/>
                    </a:cubicBezTo>
                    <a:cubicBezTo>
                      <a:pt x="70" y="213"/>
                      <a:pt x="28" y="171"/>
                      <a:pt x="28" y="120"/>
                    </a:cubicBezTo>
                    <a:cubicBezTo>
                      <a:pt x="28" y="100"/>
                      <a:pt x="35" y="82"/>
                      <a:pt x="46" y="66"/>
                    </a:cubicBezTo>
                    <a:cubicBezTo>
                      <a:pt x="45" y="68"/>
                      <a:pt x="45" y="69"/>
                      <a:pt x="45" y="70"/>
                    </a:cubicBezTo>
                    <a:cubicBezTo>
                      <a:pt x="45" y="75"/>
                      <a:pt x="46" y="81"/>
                      <a:pt x="49" y="85"/>
                    </a:cubicBezTo>
                    <a:cubicBezTo>
                      <a:pt x="51" y="87"/>
                      <a:pt x="54" y="88"/>
                      <a:pt x="55" y="90"/>
                    </a:cubicBezTo>
                    <a:cubicBezTo>
                      <a:pt x="58" y="93"/>
                      <a:pt x="62" y="93"/>
                      <a:pt x="64" y="96"/>
                    </a:cubicBezTo>
                    <a:cubicBezTo>
                      <a:pt x="66" y="99"/>
                      <a:pt x="68" y="101"/>
                      <a:pt x="70" y="104"/>
                    </a:cubicBezTo>
                    <a:cubicBezTo>
                      <a:pt x="71" y="105"/>
                      <a:pt x="71" y="108"/>
                      <a:pt x="74" y="109"/>
                    </a:cubicBezTo>
                    <a:cubicBezTo>
                      <a:pt x="79" y="112"/>
                      <a:pt x="85" y="111"/>
                      <a:pt x="89" y="114"/>
                    </a:cubicBezTo>
                    <a:cubicBezTo>
                      <a:pt x="98" y="119"/>
                      <a:pt x="105" y="124"/>
                      <a:pt x="114" y="128"/>
                    </a:cubicBezTo>
                    <a:cubicBezTo>
                      <a:pt x="117" y="129"/>
                      <a:pt x="122" y="128"/>
                      <a:pt x="124" y="131"/>
                    </a:cubicBezTo>
                    <a:cubicBezTo>
                      <a:pt x="125" y="135"/>
                      <a:pt x="120" y="137"/>
                      <a:pt x="120" y="141"/>
                    </a:cubicBezTo>
                    <a:cubicBezTo>
                      <a:pt x="119" y="143"/>
                      <a:pt x="120" y="146"/>
                      <a:pt x="118" y="148"/>
                    </a:cubicBezTo>
                    <a:cubicBezTo>
                      <a:pt x="120" y="152"/>
                      <a:pt x="123" y="156"/>
                      <a:pt x="126" y="160"/>
                    </a:cubicBezTo>
                    <a:cubicBezTo>
                      <a:pt x="128" y="164"/>
                      <a:pt x="132" y="165"/>
                      <a:pt x="134" y="168"/>
                    </a:cubicBezTo>
                    <a:cubicBezTo>
                      <a:pt x="136" y="171"/>
                      <a:pt x="135" y="175"/>
                      <a:pt x="135" y="178"/>
                    </a:cubicBezTo>
                    <a:close/>
                    <a:moveTo>
                      <a:pt x="142" y="210"/>
                    </a:moveTo>
                    <a:cubicBezTo>
                      <a:pt x="143" y="208"/>
                      <a:pt x="144" y="205"/>
                      <a:pt x="146" y="203"/>
                    </a:cubicBezTo>
                    <a:cubicBezTo>
                      <a:pt x="147" y="202"/>
                      <a:pt x="146" y="200"/>
                      <a:pt x="148" y="199"/>
                    </a:cubicBezTo>
                    <a:cubicBezTo>
                      <a:pt x="151" y="199"/>
                      <a:pt x="154" y="199"/>
                      <a:pt x="155" y="196"/>
                    </a:cubicBezTo>
                    <a:cubicBezTo>
                      <a:pt x="155" y="196"/>
                      <a:pt x="154" y="195"/>
                      <a:pt x="154" y="195"/>
                    </a:cubicBezTo>
                    <a:cubicBezTo>
                      <a:pt x="156" y="195"/>
                      <a:pt x="157" y="195"/>
                      <a:pt x="159" y="195"/>
                    </a:cubicBezTo>
                    <a:cubicBezTo>
                      <a:pt x="162" y="190"/>
                      <a:pt x="167" y="186"/>
                      <a:pt x="169" y="181"/>
                    </a:cubicBezTo>
                    <a:cubicBezTo>
                      <a:pt x="171" y="178"/>
                      <a:pt x="174" y="178"/>
                      <a:pt x="176" y="175"/>
                    </a:cubicBezTo>
                    <a:cubicBezTo>
                      <a:pt x="178" y="174"/>
                      <a:pt x="180" y="172"/>
                      <a:pt x="181" y="170"/>
                    </a:cubicBezTo>
                    <a:cubicBezTo>
                      <a:pt x="182" y="167"/>
                      <a:pt x="181" y="163"/>
                      <a:pt x="183" y="160"/>
                    </a:cubicBezTo>
                    <a:cubicBezTo>
                      <a:pt x="185" y="158"/>
                      <a:pt x="188" y="156"/>
                      <a:pt x="188" y="152"/>
                    </a:cubicBezTo>
                    <a:cubicBezTo>
                      <a:pt x="189" y="150"/>
                      <a:pt x="188" y="148"/>
                      <a:pt x="186" y="147"/>
                    </a:cubicBezTo>
                    <a:cubicBezTo>
                      <a:pt x="180" y="144"/>
                      <a:pt x="172" y="145"/>
                      <a:pt x="167" y="141"/>
                    </a:cubicBezTo>
                    <a:cubicBezTo>
                      <a:pt x="165" y="139"/>
                      <a:pt x="165" y="136"/>
                      <a:pt x="164" y="135"/>
                    </a:cubicBezTo>
                    <a:cubicBezTo>
                      <a:pt x="162" y="132"/>
                      <a:pt x="158" y="132"/>
                      <a:pt x="156" y="131"/>
                    </a:cubicBezTo>
                    <a:cubicBezTo>
                      <a:pt x="153" y="130"/>
                      <a:pt x="152" y="128"/>
                      <a:pt x="149" y="127"/>
                    </a:cubicBezTo>
                    <a:cubicBezTo>
                      <a:pt x="144" y="124"/>
                      <a:pt x="138" y="123"/>
                      <a:pt x="132" y="123"/>
                    </a:cubicBezTo>
                    <a:cubicBezTo>
                      <a:pt x="130" y="124"/>
                      <a:pt x="127" y="124"/>
                      <a:pt x="126" y="127"/>
                    </a:cubicBezTo>
                    <a:cubicBezTo>
                      <a:pt x="126" y="128"/>
                      <a:pt x="124" y="127"/>
                      <a:pt x="123" y="127"/>
                    </a:cubicBezTo>
                    <a:cubicBezTo>
                      <a:pt x="118" y="124"/>
                      <a:pt x="113" y="122"/>
                      <a:pt x="110" y="117"/>
                    </a:cubicBezTo>
                    <a:cubicBezTo>
                      <a:pt x="110" y="116"/>
                      <a:pt x="109" y="116"/>
                      <a:pt x="107" y="115"/>
                    </a:cubicBezTo>
                    <a:cubicBezTo>
                      <a:pt x="108" y="112"/>
                      <a:pt x="110" y="111"/>
                      <a:pt x="110" y="108"/>
                    </a:cubicBezTo>
                    <a:cubicBezTo>
                      <a:pt x="107" y="107"/>
                      <a:pt x="104" y="108"/>
                      <a:pt x="101" y="108"/>
                    </a:cubicBezTo>
                    <a:cubicBezTo>
                      <a:pt x="99" y="108"/>
                      <a:pt x="99" y="105"/>
                      <a:pt x="99" y="104"/>
                    </a:cubicBezTo>
                    <a:cubicBezTo>
                      <a:pt x="99" y="101"/>
                      <a:pt x="99" y="98"/>
                      <a:pt x="102" y="96"/>
                    </a:cubicBezTo>
                    <a:cubicBezTo>
                      <a:pt x="105" y="94"/>
                      <a:pt x="109" y="92"/>
                      <a:pt x="113" y="93"/>
                    </a:cubicBezTo>
                    <a:cubicBezTo>
                      <a:pt x="116" y="95"/>
                      <a:pt x="116" y="99"/>
                      <a:pt x="119" y="101"/>
                    </a:cubicBezTo>
                    <a:cubicBezTo>
                      <a:pt x="121" y="98"/>
                      <a:pt x="119" y="94"/>
                      <a:pt x="119" y="91"/>
                    </a:cubicBezTo>
                    <a:cubicBezTo>
                      <a:pt x="120" y="89"/>
                      <a:pt x="123" y="87"/>
                      <a:pt x="126" y="85"/>
                    </a:cubicBezTo>
                    <a:cubicBezTo>
                      <a:pt x="127" y="84"/>
                      <a:pt x="125" y="82"/>
                      <a:pt x="126" y="80"/>
                    </a:cubicBezTo>
                    <a:cubicBezTo>
                      <a:pt x="129" y="77"/>
                      <a:pt x="132" y="73"/>
                      <a:pt x="136" y="70"/>
                    </a:cubicBezTo>
                    <a:cubicBezTo>
                      <a:pt x="139" y="69"/>
                      <a:pt x="142" y="70"/>
                      <a:pt x="145" y="70"/>
                    </a:cubicBezTo>
                    <a:cubicBezTo>
                      <a:pt x="147" y="69"/>
                      <a:pt x="148" y="67"/>
                      <a:pt x="151" y="66"/>
                    </a:cubicBezTo>
                    <a:cubicBezTo>
                      <a:pt x="154" y="64"/>
                      <a:pt x="157" y="64"/>
                      <a:pt x="161" y="65"/>
                    </a:cubicBezTo>
                    <a:cubicBezTo>
                      <a:pt x="160" y="62"/>
                      <a:pt x="159" y="59"/>
                      <a:pt x="156" y="59"/>
                    </a:cubicBezTo>
                    <a:cubicBezTo>
                      <a:pt x="153" y="60"/>
                      <a:pt x="153" y="63"/>
                      <a:pt x="150" y="63"/>
                    </a:cubicBezTo>
                    <a:cubicBezTo>
                      <a:pt x="148" y="65"/>
                      <a:pt x="146" y="63"/>
                      <a:pt x="144" y="61"/>
                    </a:cubicBezTo>
                    <a:cubicBezTo>
                      <a:pt x="141" y="62"/>
                      <a:pt x="138" y="63"/>
                      <a:pt x="135" y="64"/>
                    </a:cubicBezTo>
                    <a:cubicBezTo>
                      <a:pt x="141" y="61"/>
                      <a:pt x="148" y="60"/>
                      <a:pt x="154" y="57"/>
                    </a:cubicBezTo>
                    <a:cubicBezTo>
                      <a:pt x="155" y="56"/>
                      <a:pt x="157" y="56"/>
                      <a:pt x="156" y="54"/>
                    </a:cubicBezTo>
                    <a:cubicBezTo>
                      <a:pt x="154" y="51"/>
                      <a:pt x="150" y="49"/>
                      <a:pt x="148" y="46"/>
                    </a:cubicBezTo>
                    <a:cubicBezTo>
                      <a:pt x="147" y="44"/>
                      <a:pt x="147" y="42"/>
                      <a:pt x="145" y="40"/>
                    </a:cubicBezTo>
                    <a:cubicBezTo>
                      <a:pt x="143" y="39"/>
                      <a:pt x="140" y="42"/>
                      <a:pt x="138" y="41"/>
                    </a:cubicBezTo>
                    <a:cubicBezTo>
                      <a:pt x="135" y="39"/>
                      <a:pt x="133" y="36"/>
                      <a:pt x="129" y="35"/>
                    </a:cubicBezTo>
                    <a:cubicBezTo>
                      <a:pt x="127" y="35"/>
                      <a:pt x="125" y="34"/>
                      <a:pt x="123" y="36"/>
                    </a:cubicBezTo>
                    <a:cubicBezTo>
                      <a:pt x="122" y="39"/>
                      <a:pt x="125" y="42"/>
                      <a:pt x="125" y="46"/>
                    </a:cubicBezTo>
                    <a:cubicBezTo>
                      <a:pt x="124" y="48"/>
                      <a:pt x="123" y="51"/>
                      <a:pt x="122" y="54"/>
                    </a:cubicBezTo>
                    <a:cubicBezTo>
                      <a:pt x="121" y="56"/>
                      <a:pt x="119" y="57"/>
                      <a:pt x="117" y="56"/>
                    </a:cubicBezTo>
                    <a:cubicBezTo>
                      <a:pt x="117" y="54"/>
                      <a:pt x="118" y="51"/>
                      <a:pt x="116" y="50"/>
                    </a:cubicBezTo>
                    <a:cubicBezTo>
                      <a:pt x="111" y="49"/>
                      <a:pt x="107" y="47"/>
                      <a:pt x="102" y="45"/>
                    </a:cubicBezTo>
                    <a:cubicBezTo>
                      <a:pt x="99" y="44"/>
                      <a:pt x="96" y="41"/>
                      <a:pt x="99" y="38"/>
                    </a:cubicBezTo>
                    <a:cubicBezTo>
                      <a:pt x="101" y="34"/>
                      <a:pt x="106" y="32"/>
                      <a:pt x="109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4" y="28"/>
                      <a:pt x="117" y="28"/>
                      <a:pt x="121" y="28"/>
                    </a:cubicBezTo>
                    <a:cubicBezTo>
                      <a:pt x="123" y="28"/>
                      <a:pt x="125" y="28"/>
                      <a:pt x="127" y="28"/>
                    </a:cubicBezTo>
                    <a:cubicBezTo>
                      <a:pt x="126" y="29"/>
                      <a:pt x="125" y="30"/>
                      <a:pt x="124" y="30"/>
                    </a:cubicBezTo>
                    <a:cubicBezTo>
                      <a:pt x="126" y="31"/>
                      <a:pt x="128" y="31"/>
                      <a:pt x="130" y="31"/>
                    </a:cubicBezTo>
                    <a:cubicBezTo>
                      <a:pt x="134" y="32"/>
                      <a:pt x="137" y="36"/>
                      <a:pt x="141" y="36"/>
                    </a:cubicBezTo>
                    <a:cubicBezTo>
                      <a:pt x="142" y="34"/>
                      <a:pt x="139" y="34"/>
                      <a:pt x="138" y="33"/>
                    </a:cubicBezTo>
                    <a:cubicBezTo>
                      <a:pt x="140" y="32"/>
                      <a:pt x="142" y="33"/>
                      <a:pt x="143" y="32"/>
                    </a:cubicBezTo>
                    <a:cubicBezTo>
                      <a:pt x="144" y="31"/>
                      <a:pt x="143" y="31"/>
                      <a:pt x="143" y="31"/>
                    </a:cubicBezTo>
                    <a:cubicBezTo>
                      <a:pt x="149" y="32"/>
                      <a:pt x="154" y="34"/>
                      <a:pt x="159" y="36"/>
                    </a:cubicBezTo>
                    <a:cubicBezTo>
                      <a:pt x="159" y="37"/>
                      <a:pt x="159" y="37"/>
                      <a:pt x="159" y="38"/>
                    </a:cubicBezTo>
                    <a:cubicBezTo>
                      <a:pt x="158" y="40"/>
                      <a:pt x="154" y="39"/>
                      <a:pt x="154" y="42"/>
                    </a:cubicBezTo>
                    <a:cubicBezTo>
                      <a:pt x="155" y="46"/>
                      <a:pt x="158" y="49"/>
                      <a:pt x="162" y="52"/>
                    </a:cubicBezTo>
                    <a:cubicBezTo>
                      <a:pt x="164" y="54"/>
                      <a:pt x="168" y="55"/>
                      <a:pt x="170" y="53"/>
                    </a:cubicBezTo>
                    <a:cubicBezTo>
                      <a:pt x="172" y="51"/>
                      <a:pt x="173" y="48"/>
                      <a:pt x="175" y="46"/>
                    </a:cubicBezTo>
                    <a:cubicBezTo>
                      <a:pt x="198" y="62"/>
                      <a:pt x="213" y="90"/>
                      <a:pt x="213" y="120"/>
                    </a:cubicBezTo>
                    <a:cubicBezTo>
                      <a:pt x="213" y="164"/>
                      <a:pt x="183" y="201"/>
                      <a:pt x="142" y="2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266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" y="1256"/>
            <a:ext cx="12188976" cy="6858015"/>
          </a:xfrm>
          <a:prstGeom prst="rect">
            <a:avLst/>
          </a:prstGeom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1933916" y="535885"/>
            <a:ext cx="3702615" cy="965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200" dirty="0">
                <a:solidFill>
                  <a:srgbClr val="C05200"/>
                </a:solidFill>
                <a:latin typeface="Rockwell" panose="02060603020205020403" pitchFamily="18" charset="0"/>
              </a:rPr>
              <a:t>POPULAÇÃO</a:t>
            </a:r>
            <a:r>
              <a:rPr lang="pt-BR" sz="4200" dirty="0">
                <a:solidFill>
                  <a:srgbClr val="DA5D00"/>
                </a:solidFill>
                <a:latin typeface="Rockwell" panose="02060603020205020403" pitchFamily="18" charset="0"/>
              </a:rPr>
              <a:t> </a:t>
            </a:r>
            <a:r>
              <a:rPr lang="pt-BR" sz="4200" dirty="0">
                <a:solidFill>
                  <a:srgbClr val="434343"/>
                </a:solidFill>
                <a:latin typeface="Brush Script MT" panose="03060802040406070304" pitchFamily="66" charset="0"/>
              </a:rPr>
              <a:t>e</a:t>
            </a:r>
            <a:r>
              <a:rPr lang="pt-BR" sz="4200" dirty="0">
                <a:solidFill>
                  <a:srgbClr val="434343"/>
                </a:solidFill>
                <a:latin typeface="Rockwell" panose="02060603020205020403" pitchFamily="18" charset="0"/>
              </a:rPr>
              <a:t> AMOSTRA</a:t>
            </a:r>
          </a:p>
        </p:txBody>
      </p:sp>
      <p:sp>
        <p:nvSpPr>
          <p:cNvPr id="73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74" name="Elipse 73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42" name="Grupo 41"/>
          <p:cNvGrpSpPr/>
          <p:nvPr/>
        </p:nvGrpSpPr>
        <p:grpSpPr>
          <a:xfrm rot="10800000">
            <a:off x="1993838" y="1599902"/>
            <a:ext cx="3526105" cy="80211"/>
            <a:chOff x="882316" y="1347538"/>
            <a:chExt cx="10315073" cy="80210"/>
          </a:xfrm>
        </p:grpSpPr>
        <p:cxnSp>
          <p:nvCxnSpPr>
            <p:cNvPr id="43" name="Conector reto 42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884498" y="1154839"/>
            <a:ext cx="617729" cy="272715"/>
            <a:chOff x="10416826" y="930247"/>
            <a:chExt cx="617729" cy="272715"/>
          </a:xfrm>
        </p:grpSpPr>
        <p:cxnSp>
          <p:nvCxnSpPr>
            <p:cNvPr id="83" name="Conector reto 82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1411665" y="2785278"/>
            <a:ext cx="3240000" cy="3240000"/>
            <a:chOff x="1411665" y="2785278"/>
            <a:chExt cx="3240000" cy="3240000"/>
          </a:xfrm>
        </p:grpSpPr>
        <p:sp>
          <p:nvSpPr>
            <p:cNvPr id="22" name="Freeform 190"/>
            <p:cNvSpPr>
              <a:spLocks noChangeAspect="1"/>
            </p:cNvSpPr>
            <p:nvPr/>
          </p:nvSpPr>
          <p:spPr bwMode="auto">
            <a:xfrm>
              <a:off x="1411665" y="2785278"/>
              <a:ext cx="3240000" cy="3240000"/>
            </a:xfrm>
            <a:custGeom>
              <a:avLst/>
              <a:gdLst>
                <a:gd name="T0" fmla="*/ 115 w 398"/>
                <a:gd name="T1" fmla="*/ 13 h 398"/>
                <a:gd name="T2" fmla="*/ 97 w 398"/>
                <a:gd name="T3" fmla="*/ 10 h 398"/>
                <a:gd name="T4" fmla="*/ 107 w 398"/>
                <a:gd name="T5" fmla="*/ 34 h 398"/>
                <a:gd name="T6" fmla="*/ 67 w 398"/>
                <a:gd name="T7" fmla="*/ 39 h 398"/>
                <a:gd name="T8" fmla="*/ 57 w 398"/>
                <a:gd name="T9" fmla="*/ 33 h 398"/>
                <a:gd name="T10" fmla="*/ 46 w 398"/>
                <a:gd name="T11" fmla="*/ 47 h 398"/>
                <a:gd name="T12" fmla="*/ 43 w 398"/>
                <a:gd name="T13" fmla="*/ 79 h 398"/>
                <a:gd name="T14" fmla="*/ 14 w 398"/>
                <a:gd name="T15" fmla="*/ 105 h 398"/>
                <a:gd name="T16" fmla="*/ 4 w 398"/>
                <a:gd name="T17" fmla="*/ 127 h 398"/>
                <a:gd name="T18" fmla="*/ 4 w 398"/>
                <a:gd name="T19" fmla="*/ 146 h 398"/>
                <a:gd name="T20" fmla="*/ 29 w 398"/>
                <a:gd name="T21" fmla="*/ 157 h 398"/>
                <a:gd name="T22" fmla="*/ 62 w 398"/>
                <a:gd name="T23" fmla="*/ 165 h 398"/>
                <a:gd name="T24" fmla="*/ 70 w 398"/>
                <a:gd name="T25" fmla="*/ 159 h 398"/>
                <a:gd name="T26" fmla="*/ 84 w 398"/>
                <a:gd name="T27" fmla="*/ 154 h 398"/>
                <a:gd name="T28" fmla="*/ 92 w 398"/>
                <a:gd name="T29" fmla="*/ 175 h 398"/>
                <a:gd name="T30" fmla="*/ 137 w 398"/>
                <a:gd name="T31" fmla="*/ 198 h 398"/>
                <a:gd name="T32" fmla="*/ 139 w 398"/>
                <a:gd name="T33" fmla="*/ 212 h 398"/>
                <a:gd name="T34" fmla="*/ 162 w 398"/>
                <a:gd name="T35" fmla="*/ 230 h 398"/>
                <a:gd name="T36" fmla="*/ 164 w 398"/>
                <a:gd name="T37" fmla="*/ 278 h 398"/>
                <a:gd name="T38" fmla="*/ 186 w 398"/>
                <a:gd name="T39" fmla="*/ 286 h 398"/>
                <a:gd name="T40" fmla="*/ 198 w 398"/>
                <a:gd name="T41" fmla="*/ 316 h 398"/>
                <a:gd name="T42" fmla="*/ 202 w 398"/>
                <a:gd name="T43" fmla="*/ 328 h 398"/>
                <a:gd name="T44" fmla="*/ 184 w 398"/>
                <a:gd name="T45" fmla="*/ 340 h 398"/>
                <a:gd name="T46" fmla="*/ 183 w 398"/>
                <a:gd name="T47" fmla="*/ 367 h 398"/>
                <a:gd name="T48" fmla="*/ 200 w 398"/>
                <a:gd name="T49" fmla="*/ 380 h 398"/>
                <a:gd name="T50" fmla="*/ 203 w 398"/>
                <a:gd name="T51" fmla="*/ 398 h 398"/>
                <a:gd name="T52" fmla="*/ 218 w 398"/>
                <a:gd name="T53" fmla="*/ 382 h 398"/>
                <a:gd name="T54" fmla="*/ 241 w 398"/>
                <a:gd name="T55" fmla="*/ 354 h 398"/>
                <a:gd name="T56" fmla="*/ 251 w 398"/>
                <a:gd name="T57" fmla="*/ 322 h 398"/>
                <a:gd name="T58" fmla="*/ 259 w 398"/>
                <a:gd name="T59" fmla="*/ 314 h 398"/>
                <a:gd name="T60" fmla="*/ 283 w 398"/>
                <a:gd name="T61" fmla="*/ 299 h 398"/>
                <a:gd name="T62" fmla="*/ 294 w 398"/>
                <a:gd name="T63" fmla="*/ 293 h 398"/>
                <a:gd name="T64" fmla="*/ 328 w 398"/>
                <a:gd name="T65" fmla="*/ 284 h 398"/>
                <a:gd name="T66" fmla="*/ 333 w 398"/>
                <a:gd name="T67" fmla="*/ 276 h 398"/>
                <a:gd name="T68" fmla="*/ 341 w 398"/>
                <a:gd name="T69" fmla="*/ 257 h 398"/>
                <a:gd name="T70" fmla="*/ 341 w 398"/>
                <a:gd name="T71" fmla="*/ 244 h 398"/>
                <a:gd name="T72" fmla="*/ 350 w 398"/>
                <a:gd name="T73" fmla="*/ 226 h 398"/>
                <a:gd name="T74" fmla="*/ 357 w 398"/>
                <a:gd name="T75" fmla="*/ 194 h 398"/>
                <a:gd name="T76" fmla="*/ 369 w 398"/>
                <a:gd name="T77" fmla="*/ 181 h 398"/>
                <a:gd name="T78" fmla="*/ 380 w 398"/>
                <a:gd name="T79" fmla="*/ 166 h 398"/>
                <a:gd name="T80" fmla="*/ 393 w 398"/>
                <a:gd name="T81" fmla="*/ 151 h 398"/>
                <a:gd name="T82" fmla="*/ 397 w 398"/>
                <a:gd name="T83" fmla="*/ 134 h 398"/>
                <a:gd name="T84" fmla="*/ 394 w 398"/>
                <a:gd name="T85" fmla="*/ 110 h 398"/>
                <a:gd name="T86" fmla="*/ 333 w 398"/>
                <a:gd name="T87" fmla="*/ 86 h 398"/>
                <a:gd name="T88" fmla="*/ 304 w 398"/>
                <a:gd name="T89" fmla="*/ 81 h 398"/>
                <a:gd name="T90" fmla="*/ 282 w 398"/>
                <a:gd name="T91" fmla="*/ 68 h 398"/>
                <a:gd name="T92" fmla="*/ 259 w 398"/>
                <a:gd name="T93" fmla="*/ 71 h 398"/>
                <a:gd name="T94" fmla="*/ 248 w 398"/>
                <a:gd name="T95" fmla="*/ 55 h 398"/>
                <a:gd name="T96" fmla="*/ 241 w 398"/>
                <a:gd name="T97" fmla="*/ 34 h 398"/>
                <a:gd name="T98" fmla="*/ 195 w 398"/>
                <a:gd name="T99" fmla="*/ 30 h 398"/>
                <a:gd name="T100" fmla="*/ 167 w 398"/>
                <a:gd name="T101" fmla="*/ 37 h 398"/>
                <a:gd name="T102" fmla="*/ 147 w 398"/>
                <a:gd name="T103" fmla="*/ 37 h 398"/>
                <a:gd name="T104" fmla="*/ 140 w 398"/>
                <a:gd name="T10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8">
                  <a:moveTo>
                    <a:pt x="136" y="0"/>
                  </a:moveTo>
                  <a:cubicBezTo>
                    <a:pt x="130" y="9"/>
                    <a:pt x="130" y="9"/>
                    <a:pt x="130" y="9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60"/>
                    <a:pt x="18" y="160"/>
                    <a:pt x="18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63"/>
                    <a:pt x="88" y="163"/>
                    <a:pt x="88" y="1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119" y="189"/>
                    <a:pt x="119" y="189"/>
                    <a:pt x="119" y="189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40" y="205"/>
                    <a:pt x="140" y="205"/>
                    <a:pt x="140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36" y="207"/>
                    <a:pt x="136" y="207"/>
                    <a:pt x="136" y="207"/>
                  </a:cubicBezTo>
                  <a:cubicBezTo>
                    <a:pt x="139" y="212"/>
                    <a:pt x="139" y="212"/>
                    <a:pt x="139" y="212"/>
                  </a:cubicBezTo>
                  <a:cubicBezTo>
                    <a:pt x="140" y="220"/>
                    <a:pt x="140" y="220"/>
                    <a:pt x="140" y="220"/>
                  </a:cubicBezTo>
                  <a:cubicBezTo>
                    <a:pt x="157" y="220"/>
                    <a:pt x="157" y="220"/>
                    <a:pt x="157" y="220"/>
                  </a:cubicBezTo>
                  <a:cubicBezTo>
                    <a:pt x="157" y="224"/>
                    <a:pt x="157" y="224"/>
                    <a:pt x="157" y="224"/>
                  </a:cubicBezTo>
                  <a:cubicBezTo>
                    <a:pt x="158" y="227"/>
                    <a:pt x="158" y="227"/>
                    <a:pt x="158" y="227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71"/>
                    <a:pt x="165" y="271"/>
                    <a:pt x="165" y="271"/>
                  </a:cubicBezTo>
                  <a:cubicBezTo>
                    <a:pt x="164" y="278"/>
                    <a:pt x="164" y="278"/>
                    <a:pt x="164" y="278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5" y="283"/>
                    <a:pt x="185" y="283"/>
                    <a:pt x="185" y="283"/>
                  </a:cubicBezTo>
                  <a:cubicBezTo>
                    <a:pt x="186" y="286"/>
                    <a:pt x="186" y="286"/>
                    <a:pt x="186" y="286"/>
                  </a:cubicBezTo>
                  <a:cubicBezTo>
                    <a:pt x="190" y="286"/>
                    <a:pt x="190" y="286"/>
                    <a:pt x="190" y="286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98" y="295"/>
                    <a:pt x="198" y="295"/>
                    <a:pt x="198" y="295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8" y="316"/>
                    <a:pt x="198" y="316"/>
                    <a:pt x="198" y="316"/>
                  </a:cubicBezTo>
                  <a:cubicBezTo>
                    <a:pt x="204" y="316"/>
                    <a:pt x="204" y="316"/>
                    <a:pt x="204" y="316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04" y="325"/>
                    <a:pt x="204" y="325"/>
                    <a:pt x="204" y="325"/>
                  </a:cubicBezTo>
                  <a:cubicBezTo>
                    <a:pt x="202" y="328"/>
                    <a:pt x="202" y="328"/>
                    <a:pt x="202" y="328"/>
                  </a:cubicBezTo>
                  <a:cubicBezTo>
                    <a:pt x="196" y="332"/>
                    <a:pt x="196" y="332"/>
                    <a:pt x="196" y="332"/>
                  </a:cubicBezTo>
                  <a:cubicBezTo>
                    <a:pt x="199" y="331"/>
                    <a:pt x="199" y="331"/>
                    <a:pt x="199" y="331"/>
                  </a:cubicBezTo>
                  <a:cubicBezTo>
                    <a:pt x="190" y="333"/>
                    <a:pt x="190" y="333"/>
                    <a:pt x="190" y="333"/>
                  </a:cubicBezTo>
                  <a:cubicBezTo>
                    <a:pt x="190" y="337"/>
                    <a:pt x="190" y="337"/>
                    <a:pt x="190" y="337"/>
                  </a:cubicBezTo>
                  <a:cubicBezTo>
                    <a:pt x="184" y="340"/>
                    <a:pt x="184" y="340"/>
                    <a:pt x="184" y="340"/>
                  </a:cubicBezTo>
                  <a:cubicBezTo>
                    <a:pt x="179" y="347"/>
                    <a:pt x="179" y="347"/>
                    <a:pt x="179" y="347"/>
                  </a:cubicBezTo>
                  <a:cubicBezTo>
                    <a:pt x="178" y="352"/>
                    <a:pt x="178" y="352"/>
                    <a:pt x="178" y="352"/>
                  </a:cubicBezTo>
                  <a:cubicBezTo>
                    <a:pt x="169" y="363"/>
                    <a:pt x="169" y="363"/>
                    <a:pt x="169" y="363"/>
                  </a:cubicBezTo>
                  <a:cubicBezTo>
                    <a:pt x="177" y="364"/>
                    <a:pt x="177" y="364"/>
                    <a:pt x="177" y="364"/>
                  </a:cubicBezTo>
                  <a:cubicBezTo>
                    <a:pt x="183" y="367"/>
                    <a:pt x="183" y="367"/>
                    <a:pt x="183" y="367"/>
                  </a:cubicBezTo>
                  <a:cubicBezTo>
                    <a:pt x="184" y="370"/>
                    <a:pt x="184" y="370"/>
                    <a:pt x="184" y="370"/>
                  </a:cubicBezTo>
                  <a:cubicBezTo>
                    <a:pt x="190" y="374"/>
                    <a:pt x="190" y="374"/>
                    <a:pt x="190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200" y="376"/>
                    <a:pt x="200" y="376"/>
                    <a:pt x="200" y="376"/>
                  </a:cubicBezTo>
                  <a:cubicBezTo>
                    <a:pt x="200" y="380"/>
                    <a:pt x="200" y="380"/>
                    <a:pt x="200" y="380"/>
                  </a:cubicBezTo>
                  <a:cubicBezTo>
                    <a:pt x="203" y="385"/>
                    <a:pt x="203" y="385"/>
                    <a:pt x="203" y="385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6" y="393"/>
                    <a:pt x="206" y="393"/>
                    <a:pt x="206" y="393"/>
                  </a:cubicBezTo>
                  <a:cubicBezTo>
                    <a:pt x="204" y="394"/>
                    <a:pt x="204" y="394"/>
                    <a:pt x="204" y="394"/>
                  </a:cubicBezTo>
                  <a:cubicBezTo>
                    <a:pt x="203" y="398"/>
                    <a:pt x="203" y="398"/>
                    <a:pt x="203" y="398"/>
                  </a:cubicBezTo>
                  <a:cubicBezTo>
                    <a:pt x="208" y="397"/>
                    <a:pt x="208" y="397"/>
                    <a:pt x="208" y="397"/>
                  </a:cubicBezTo>
                  <a:cubicBezTo>
                    <a:pt x="211" y="394"/>
                    <a:pt x="211" y="394"/>
                    <a:pt x="211" y="394"/>
                  </a:cubicBezTo>
                  <a:cubicBezTo>
                    <a:pt x="214" y="393"/>
                    <a:pt x="214" y="393"/>
                    <a:pt x="214" y="393"/>
                  </a:cubicBezTo>
                  <a:cubicBezTo>
                    <a:pt x="216" y="386"/>
                    <a:pt x="216" y="386"/>
                    <a:pt x="216" y="386"/>
                  </a:cubicBezTo>
                  <a:cubicBezTo>
                    <a:pt x="218" y="382"/>
                    <a:pt x="218" y="382"/>
                    <a:pt x="218" y="382"/>
                  </a:cubicBezTo>
                  <a:cubicBezTo>
                    <a:pt x="229" y="376"/>
                    <a:pt x="229" y="376"/>
                    <a:pt x="229" y="376"/>
                  </a:cubicBezTo>
                  <a:cubicBezTo>
                    <a:pt x="231" y="372"/>
                    <a:pt x="231" y="372"/>
                    <a:pt x="231" y="372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7" y="363"/>
                    <a:pt x="237" y="363"/>
                    <a:pt x="237" y="363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2" y="353"/>
                    <a:pt x="242" y="353"/>
                    <a:pt x="242" y="353"/>
                  </a:cubicBezTo>
                  <a:cubicBezTo>
                    <a:pt x="245" y="352"/>
                    <a:pt x="245" y="352"/>
                    <a:pt x="245" y="352"/>
                  </a:cubicBezTo>
                  <a:cubicBezTo>
                    <a:pt x="246" y="348"/>
                    <a:pt x="246" y="348"/>
                    <a:pt x="246" y="348"/>
                  </a:cubicBezTo>
                  <a:cubicBezTo>
                    <a:pt x="251" y="344"/>
                    <a:pt x="251" y="344"/>
                    <a:pt x="251" y="344"/>
                  </a:cubicBezTo>
                  <a:cubicBezTo>
                    <a:pt x="251" y="322"/>
                    <a:pt x="251" y="322"/>
                    <a:pt x="251" y="322"/>
                  </a:cubicBezTo>
                  <a:cubicBezTo>
                    <a:pt x="254" y="317"/>
                    <a:pt x="254" y="317"/>
                    <a:pt x="254" y="317"/>
                  </a:cubicBezTo>
                  <a:cubicBezTo>
                    <a:pt x="255" y="317"/>
                    <a:pt x="255" y="317"/>
                    <a:pt x="255" y="317"/>
                  </a:cubicBezTo>
                  <a:cubicBezTo>
                    <a:pt x="257" y="316"/>
                    <a:pt x="257" y="316"/>
                    <a:pt x="257" y="316"/>
                  </a:cubicBezTo>
                  <a:cubicBezTo>
                    <a:pt x="259" y="314"/>
                    <a:pt x="259" y="314"/>
                    <a:pt x="259" y="314"/>
                  </a:cubicBezTo>
                  <a:cubicBezTo>
                    <a:pt x="259" y="314"/>
                    <a:pt x="259" y="314"/>
                    <a:pt x="259" y="314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7" y="303"/>
                    <a:pt x="267" y="303"/>
                    <a:pt x="267" y="303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3" y="299"/>
                    <a:pt x="283" y="299"/>
                    <a:pt x="283" y="299"/>
                  </a:cubicBezTo>
                  <a:cubicBezTo>
                    <a:pt x="284" y="296"/>
                    <a:pt x="284" y="296"/>
                    <a:pt x="284" y="296"/>
                  </a:cubicBezTo>
                  <a:cubicBezTo>
                    <a:pt x="288" y="296"/>
                    <a:pt x="288" y="296"/>
                    <a:pt x="288" y="296"/>
                  </a:cubicBezTo>
                  <a:cubicBezTo>
                    <a:pt x="288" y="296"/>
                    <a:pt x="288" y="296"/>
                    <a:pt x="288" y="296"/>
                  </a:cubicBezTo>
                  <a:cubicBezTo>
                    <a:pt x="293" y="296"/>
                    <a:pt x="293" y="296"/>
                    <a:pt x="293" y="296"/>
                  </a:cubicBezTo>
                  <a:cubicBezTo>
                    <a:pt x="294" y="293"/>
                    <a:pt x="294" y="293"/>
                    <a:pt x="294" y="293"/>
                  </a:cubicBezTo>
                  <a:cubicBezTo>
                    <a:pt x="315" y="293"/>
                    <a:pt x="315" y="293"/>
                    <a:pt x="315" y="293"/>
                  </a:cubicBezTo>
                  <a:cubicBezTo>
                    <a:pt x="317" y="292"/>
                    <a:pt x="317" y="292"/>
                    <a:pt x="317" y="292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26" y="286"/>
                    <a:pt x="326" y="286"/>
                    <a:pt x="326" y="286"/>
                  </a:cubicBezTo>
                  <a:cubicBezTo>
                    <a:pt x="328" y="284"/>
                    <a:pt x="328" y="284"/>
                    <a:pt x="328" y="284"/>
                  </a:cubicBezTo>
                  <a:cubicBezTo>
                    <a:pt x="327" y="278"/>
                    <a:pt x="327" y="278"/>
                    <a:pt x="327" y="278"/>
                  </a:cubicBezTo>
                  <a:cubicBezTo>
                    <a:pt x="327" y="278"/>
                    <a:pt x="327" y="278"/>
                    <a:pt x="327" y="278"/>
                  </a:cubicBezTo>
                  <a:cubicBezTo>
                    <a:pt x="328" y="277"/>
                    <a:pt x="328" y="277"/>
                    <a:pt x="328" y="277"/>
                  </a:cubicBezTo>
                  <a:cubicBezTo>
                    <a:pt x="330" y="276"/>
                    <a:pt x="330" y="276"/>
                    <a:pt x="330" y="276"/>
                  </a:cubicBezTo>
                  <a:cubicBezTo>
                    <a:pt x="333" y="276"/>
                    <a:pt x="333" y="276"/>
                    <a:pt x="333" y="276"/>
                  </a:cubicBezTo>
                  <a:cubicBezTo>
                    <a:pt x="334" y="274"/>
                    <a:pt x="334" y="274"/>
                    <a:pt x="334" y="274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36" y="268"/>
                    <a:pt x="336" y="268"/>
                    <a:pt x="336" y="268"/>
                  </a:cubicBezTo>
                  <a:cubicBezTo>
                    <a:pt x="340" y="263"/>
                    <a:pt x="340" y="263"/>
                    <a:pt x="340" y="263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1" y="252"/>
                    <a:pt x="341" y="252"/>
                    <a:pt x="341" y="252"/>
                  </a:cubicBezTo>
                  <a:cubicBezTo>
                    <a:pt x="342" y="247"/>
                    <a:pt x="342" y="247"/>
                    <a:pt x="342" y="247"/>
                  </a:cubicBezTo>
                  <a:cubicBezTo>
                    <a:pt x="341" y="244"/>
                    <a:pt x="341" y="244"/>
                    <a:pt x="341" y="244"/>
                  </a:cubicBezTo>
                  <a:cubicBezTo>
                    <a:pt x="341" y="244"/>
                    <a:pt x="341" y="244"/>
                    <a:pt x="341" y="244"/>
                  </a:cubicBezTo>
                  <a:cubicBezTo>
                    <a:pt x="341" y="244"/>
                    <a:pt x="341" y="244"/>
                    <a:pt x="341" y="244"/>
                  </a:cubicBezTo>
                  <a:cubicBezTo>
                    <a:pt x="344" y="244"/>
                    <a:pt x="344" y="244"/>
                    <a:pt x="344" y="244"/>
                  </a:cubicBezTo>
                  <a:cubicBezTo>
                    <a:pt x="348" y="243"/>
                    <a:pt x="348" y="243"/>
                    <a:pt x="348" y="243"/>
                  </a:cubicBezTo>
                  <a:cubicBezTo>
                    <a:pt x="348" y="235"/>
                    <a:pt x="348" y="235"/>
                    <a:pt x="348" y="235"/>
                  </a:cubicBezTo>
                  <a:cubicBezTo>
                    <a:pt x="350" y="232"/>
                    <a:pt x="350" y="232"/>
                    <a:pt x="350" y="232"/>
                  </a:cubicBezTo>
                  <a:cubicBezTo>
                    <a:pt x="350" y="226"/>
                    <a:pt x="350" y="226"/>
                    <a:pt x="350" y="226"/>
                  </a:cubicBezTo>
                  <a:cubicBezTo>
                    <a:pt x="352" y="223"/>
                    <a:pt x="352" y="223"/>
                    <a:pt x="352" y="22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198"/>
                    <a:pt x="355" y="198"/>
                    <a:pt x="355" y="198"/>
                  </a:cubicBezTo>
                  <a:cubicBezTo>
                    <a:pt x="353" y="194"/>
                    <a:pt x="353" y="194"/>
                    <a:pt x="353" y="194"/>
                  </a:cubicBezTo>
                  <a:cubicBezTo>
                    <a:pt x="357" y="194"/>
                    <a:pt x="357" y="194"/>
                    <a:pt x="357" y="194"/>
                  </a:cubicBezTo>
                  <a:cubicBezTo>
                    <a:pt x="361" y="191"/>
                    <a:pt x="361" y="191"/>
                    <a:pt x="361" y="191"/>
                  </a:cubicBezTo>
                  <a:cubicBezTo>
                    <a:pt x="363" y="189"/>
                    <a:pt x="363" y="189"/>
                    <a:pt x="363" y="189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9" y="181"/>
                    <a:pt x="369" y="181"/>
                    <a:pt x="369" y="181"/>
                  </a:cubicBezTo>
                  <a:cubicBezTo>
                    <a:pt x="370" y="177"/>
                    <a:pt x="370" y="177"/>
                    <a:pt x="370" y="177"/>
                  </a:cubicBezTo>
                  <a:cubicBezTo>
                    <a:pt x="370" y="177"/>
                    <a:pt x="370" y="177"/>
                    <a:pt x="370" y="177"/>
                  </a:cubicBezTo>
                  <a:cubicBezTo>
                    <a:pt x="375" y="173"/>
                    <a:pt x="375" y="173"/>
                    <a:pt x="375" y="173"/>
                  </a:cubicBezTo>
                  <a:cubicBezTo>
                    <a:pt x="380" y="166"/>
                    <a:pt x="380" y="166"/>
                    <a:pt x="380" y="166"/>
                  </a:cubicBezTo>
                  <a:cubicBezTo>
                    <a:pt x="380" y="166"/>
                    <a:pt x="380" y="166"/>
                    <a:pt x="380" y="166"/>
                  </a:cubicBezTo>
                  <a:cubicBezTo>
                    <a:pt x="384" y="165"/>
                    <a:pt x="384" y="165"/>
                    <a:pt x="384" y="165"/>
                  </a:cubicBezTo>
                  <a:cubicBezTo>
                    <a:pt x="385" y="161"/>
                    <a:pt x="385" y="161"/>
                    <a:pt x="385" y="161"/>
                  </a:cubicBezTo>
                  <a:cubicBezTo>
                    <a:pt x="389" y="160"/>
                    <a:pt x="389" y="160"/>
                    <a:pt x="389" y="160"/>
                  </a:cubicBezTo>
                  <a:cubicBezTo>
                    <a:pt x="392" y="154"/>
                    <a:pt x="392" y="154"/>
                    <a:pt x="392" y="154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395" y="149"/>
                    <a:pt x="395" y="149"/>
                    <a:pt x="395" y="149"/>
                  </a:cubicBezTo>
                  <a:cubicBezTo>
                    <a:pt x="397" y="143"/>
                    <a:pt x="397" y="143"/>
                    <a:pt x="397" y="143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398" y="126"/>
                    <a:pt x="398" y="126"/>
                    <a:pt x="398" y="126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1"/>
                    <a:pt x="398" y="121"/>
                    <a:pt x="398" y="121"/>
                  </a:cubicBezTo>
                  <a:cubicBezTo>
                    <a:pt x="396" y="118"/>
                    <a:pt x="396" y="118"/>
                    <a:pt x="396" y="118"/>
                  </a:cubicBezTo>
                  <a:cubicBezTo>
                    <a:pt x="394" y="110"/>
                    <a:pt x="394" y="110"/>
                    <a:pt x="394" y="110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0" y="104"/>
                    <a:pt x="370" y="104"/>
                    <a:pt x="370" y="104"/>
                  </a:cubicBezTo>
                  <a:cubicBezTo>
                    <a:pt x="370" y="104"/>
                    <a:pt x="370" y="104"/>
                    <a:pt x="370" y="104"/>
                  </a:cubicBezTo>
                  <a:cubicBezTo>
                    <a:pt x="361" y="94"/>
                    <a:pt x="350" y="85"/>
                    <a:pt x="333" y="86"/>
                  </a:cubicBezTo>
                  <a:cubicBezTo>
                    <a:pt x="333" y="86"/>
                    <a:pt x="333" y="86"/>
                    <a:pt x="333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10" y="80"/>
                    <a:pt x="310" y="80"/>
                    <a:pt x="310" y="80"/>
                  </a:cubicBezTo>
                  <a:cubicBezTo>
                    <a:pt x="308" y="82"/>
                    <a:pt x="308" y="82"/>
                    <a:pt x="308" y="82"/>
                  </a:cubicBezTo>
                  <a:cubicBezTo>
                    <a:pt x="304" y="81"/>
                    <a:pt x="304" y="81"/>
                    <a:pt x="304" y="81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295" y="74"/>
                    <a:pt x="295" y="74"/>
                    <a:pt x="295" y="74"/>
                  </a:cubicBezTo>
                  <a:cubicBezTo>
                    <a:pt x="290" y="70"/>
                    <a:pt x="290" y="70"/>
                    <a:pt x="290" y="70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8" y="55"/>
                    <a:pt x="248" y="55"/>
                    <a:pt x="248" y="55"/>
                  </a:cubicBezTo>
                  <a:cubicBezTo>
                    <a:pt x="243" y="55"/>
                    <a:pt x="243" y="55"/>
                    <a:pt x="243" y="55"/>
                  </a:cubicBezTo>
                  <a:cubicBezTo>
                    <a:pt x="241" y="47"/>
                    <a:pt x="241" y="47"/>
                    <a:pt x="241" y="47"/>
                  </a:cubicBezTo>
                  <a:cubicBezTo>
                    <a:pt x="244" y="43"/>
                    <a:pt x="244" y="43"/>
                    <a:pt x="244" y="43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29" y="11"/>
                    <a:pt x="229" y="11"/>
                    <a:pt x="229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23" name="Grupo 22"/>
            <p:cNvGrpSpPr>
              <a:grpSpLocks noChangeAspect="1"/>
            </p:cNvGrpSpPr>
            <p:nvPr/>
          </p:nvGrpSpPr>
          <p:grpSpPr>
            <a:xfrm>
              <a:off x="1795320" y="3511258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24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28" name="Grupo 27"/>
            <p:cNvGrpSpPr>
              <a:grpSpLocks noChangeAspect="1"/>
            </p:cNvGrpSpPr>
            <p:nvPr/>
          </p:nvGrpSpPr>
          <p:grpSpPr>
            <a:xfrm>
              <a:off x="3049137" y="4949123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29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31" name="Grupo 30"/>
            <p:cNvGrpSpPr>
              <a:grpSpLocks noChangeAspect="1"/>
            </p:cNvGrpSpPr>
            <p:nvPr/>
          </p:nvGrpSpPr>
          <p:grpSpPr>
            <a:xfrm>
              <a:off x="2846524" y="3165845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32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36" name="Grupo 35"/>
            <p:cNvGrpSpPr>
              <a:grpSpLocks noChangeAspect="1"/>
            </p:cNvGrpSpPr>
            <p:nvPr/>
          </p:nvGrpSpPr>
          <p:grpSpPr>
            <a:xfrm>
              <a:off x="2726099" y="4090164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37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39" name="Grupo 38"/>
            <p:cNvGrpSpPr>
              <a:grpSpLocks noChangeAspect="1"/>
            </p:cNvGrpSpPr>
            <p:nvPr/>
          </p:nvGrpSpPr>
          <p:grpSpPr>
            <a:xfrm>
              <a:off x="3131134" y="4376024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40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47" name="Grupo 46"/>
            <p:cNvGrpSpPr>
              <a:grpSpLocks noChangeAspect="1"/>
            </p:cNvGrpSpPr>
            <p:nvPr/>
          </p:nvGrpSpPr>
          <p:grpSpPr>
            <a:xfrm>
              <a:off x="3085512" y="3801848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48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50" name="Grupo 49"/>
            <p:cNvGrpSpPr>
              <a:grpSpLocks noChangeAspect="1"/>
            </p:cNvGrpSpPr>
            <p:nvPr/>
          </p:nvGrpSpPr>
          <p:grpSpPr>
            <a:xfrm>
              <a:off x="3417344" y="4095611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51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53" name="Grupo 52"/>
            <p:cNvGrpSpPr>
              <a:grpSpLocks noChangeAspect="1"/>
            </p:cNvGrpSpPr>
            <p:nvPr/>
          </p:nvGrpSpPr>
          <p:grpSpPr>
            <a:xfrm>
              <a:off x="3789721" y="4185523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56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61" name="Grupo 60"/>
            <p:cNvGrpSpPr>
              <a:grpSpLocks noChangeAspect="1"/>
            </p:cNvGrpSpPr>
            <p:nvPr/>
          </p:nvGrpSpPr>
          <p:grpSpPr>
            <a:xfrm>
              <a:off x="3629796" y="3415400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62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3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64" name="Grupo 63"/>
            <p:cNvGrpSpPr>
              <a:grpSpLocks noChangeAspect="1"/>
            </p:cNvGrpSpPr>
            <p:nvPr/>
          </p:nvGrpSpPr>
          <p:grpSpPr>
            <a:xfrm>
              <a:off x="3257405" y="3343536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65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6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7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8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69" name="Grupo 68"/>
            <p:cNvGrpSpPr>
              <a:grpSpLocks noChangeAspect="1"/>
            </p:cNvGrpSpPr>
            <p:nvPr/>
          </p:nvGrpSpPr>
          <p:grpSpPr>
            <a:xfrm>
              <a:off x="2230551" y="3803572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70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1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72" name="Grupo 71"/>
            <p:cNvGrpSpPr>
              <a:grpSpLocks noChangeAspect="1"/>
            </p:cNvGrpSpPr>
            <p:nvPr/>
          </p:nvGrpSpPr>
          <p:grpSpPr>
            <a:xfrm>
              <a:off x="2130021" y="3130570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75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6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87" name="Grupo 86"/>
            <p:cNvGrpSpPr>
              <a:grpSpLocks noChangeAspect="1"/>
            </p:cNvGrpSpPr>
            <p:nvPr/>
          </p:nvGrpSpPr>
          <p:grpSpPr>
            <a:xfrm>
              <a:off x="2634056" y="3577544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88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9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96" name="Grupo 95"/>
            <p:cNvGrpSpPr>
              <a:grpSpLocks noChangeAspect="1"/>
            </p:cNvGrpSpPr>
            <p:nvPr/>
          </p:nvGrpSpPr>
          <p:grpSpPr>
            <a:xfrm>
              <a:off x="3381795" y="4764137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97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8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9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0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01" name="Grupo 100"/>
            <p:cNvGrpSpPr>
              <a:grpSpLocks noChangeAspect="1"/>
            </p:cNvGrpSpPr>
            <p:nvPr/>
          </p:nvGrpSpPr>
          <p:grpSpPr>
            <a:xfrm>
              <a:off x="4233018" y="3577544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102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3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04" name="Grupo 103"/>
            <p:cNvGrpSpPr>
              <a:grpSpLocks noChangeAspect="1"/>
            </p:cNvGrpSpPr>
            <p:nvPr/>
          </p:nvGrpSpPr>
          <p:grpSpPr>
            <a:xfrm>
              <a:off x="2926552" y="5386881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05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6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7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8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45" name="Grupo 144"/>
            <p:cNvGrpSpPr>
              <a:grpSpLocks noChangeAspect="1"/>
            </p:cNvGrpSpPr>
            <p:nvPr/>
          </p:nvGrpSpPr>
          <p:grpSpPr>
            <a:xfrm>
              <a:off x="2783088" y="4557314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46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7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8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9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50" name="Grupo 149"/>
            <p:cNvGrpSpPr>
              <a:grpSpLocks noChangeAspect="1"/>
            </p:cNvGrpSpPr>
            <p:nvPr/>
          </p:nvGrpSpPr>
          <p:grpSpPr>
            <a:xfrm>
              <a:off x="3727583" y="4634456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151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2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53" name="Grupo 152"/>
            <p:cNvGrpSpPr>
              <a:grpSpLocks noChangeAspect="1"/>
            </p:cNvGrpSpPr>
            <p:nvPr/>
          </p:nvGrpSpPr>
          <p:grpSpPr>
            <a:xfrm>
              <a:off x="3864343" y="3726468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54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5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6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7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163" name="Retângulo 14"/>
          <p:cNvSpPr>
            <a:spLocks noChangeArrowheads="1"/>
          </p:cNvSpPr>
          <p:nvPr/>
        </p:nvSpPr>
        <p:spPr bwMode="auto">
          <a:xfrm>
            <a:off x="4912414" y="2562958"/>
            <a:ext cx="2177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400" b="1" dirty="0">
                <a:solidFill>
                  <a:srgbClr val="2B2B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AMOSTRAGEM</a:t>
            </a:r>
            <a:endParaRPr lang="pt-BR" altLang="pt-BR" sz="2400" b="1" dirty="0">
              <a:solidFill>
                <a:srgbClr val="2B2B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4" name="CaixaDeTexto 163"/>
          <p:cNvSpPr txBox="1"/>
          <p:nvPr/>
        </p:nvSpPr>
        <p:spPr>
          <a:xfrm>
            <a:off x="4111013" y="2898092"/>
            <a:ext cx="37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C05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&gt;&gt;&gt;&gt;&gt;&gt;&gt;&gt;&gt;&gt;&gt;&gt;&gt;&gt;&gt;&gt;&gt;&gt;&gt;&gt;&gt;&gt;&gt;&gt;</a:t>
            </a:r>
          </a:p>
        </p:txBody>
      </p:sp>
      <p:sp>
        <p:nvSpPr>
          <p:cNvPr id="165" name="Retângulo 14"/>
          <p:cNvSpPr>
            <a:spLocks noChangeArrowheads="1"/>
          </p:cNvSpPr>
          <p:nvPr/>
        </p:nvSpPr>
        <p:spPr bwMode="auto">
          <a:xfrm>
            <a:off x="5106377" y="5964748"/>
            <a:ext cx="1789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400" b="1" dirty="0">
                <a:solidFill>
                  <a:srgbClr val="2B2B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INFERÊNCIA</a:t>
            </a:r>
            <a:endParaRPr lang="pt-BR" altLang="pt-BR" sz="2400" b="1" dirty="0">
              <a:solidFill>
                <a:srgbClr val="2B2B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6" name="CaixaDeTexto 165"/>
          <p:cNvSpPr txBox="1"/>
          <p:nvPr/>
        </p:nvSpPr>
        <p:spPr>
          <a:xfrm>
            <a:off x="4111013" y="5695721"/>
            <a:ext cx="37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C05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&lt;&lt;&lt;&lt;&lt;&lt;&lt;&lt;&lt;&lt;&lt;&lt;&lt;&lt;&lt;&lt;&lt;&lt;&lt;&lt;&lt;&lt;&lt;&lt;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7889750" y="3543818"/>
            <a:ext cx="1240972" cy="1722920"/>
            <a:chOff x="7889750" y="3261215"/>
            <a:chExt cx="1240972" cy="1722920"/>
          </a:xfrm>
        </p:grpSpPr>
        <p:sp>
          <p:nvSpPr>
            <p:cNvPr id="2" name="Retângulo de cantos arredondados 1"/>
            <p:cNvSpPr/>
            <p:nvPr/>
          </p:nvSpPr>
          <p:spPr>
            <a:xfrm>
              <a:off x="7889750" y="3261215"/>
              <a:ext cx="1240972" cy="17229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7" name="Grupo 116"/>
            <p:cNvGrpSpPr>
              <a:grpSpLocks noChangeAspect="1"/>
            </p:cNvGrpSpPr>
            <p:nvPr/>
          </p:nvGrpSpPr>
          <p:grpSpPr>
            <a:xfrm>
              <a:off x="8610019" y="3453498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118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9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25" name="Grupo 124"/>
            <p:cNvGrpSpPr>
              <a:grpSpLocks noChangeAspect="1"/>
            </p:cNvGrpSpPr>
            <p:nvPr/>
          </p:nvGrpSpPr>
          <p:grpSpPr>
            <a:xfrm>
              <a:off x="8610019" y="3932464"/>
              <a:ext cx="326755" cy="432000"/>
              <a:chOff x="4353510" y="3121343"/>
              <a:chExt cx="436982" cy="577731"/>
            </a:xfrm>
            <a:solidFill>
              <a:schemeClr val="accent2"/>
            </a:solidFill>
          </p:grpSpPr>
          <p:sp>
            <p:nvSpPr>
              <p:cNvPr id="126" name="Freeform 150"/>
              <p:cNvSpPr>
                <a:spLocks noEditPoints="1"/>
              </p:cNvSpPr>
              <p:nvPr/>
            </p:nvSpPr>
            <p:spPr bwMode="auto">
              <a:xfrm>
                <a:off x="4427977" y="3121343"/>
                <a:ext cx="290503" cy="288865"/>
              </a:xfrm>
              <a:custGeom>
                <a:avLst/>
                <a:gdLst>
                  <a:gd name="T0" fmla="*/ 18 w 148"/>
                  <a:gd name="T1" fmla="*/ 148 h 148"/>
                  <a:gd name="T2" fmla="*/ 129 w 148"/>
                  <a:gd name="T3" fmla="*/ 148 h 148"/>
                  <a:gd name="T4" fmla="*/ 148 w 148"/>
                  <a:gd name="T5" fmla="*/ 129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0 w 148"/>
                  <a:gd name="T13" fmla="*/ 129 h 148"/>
                  <a:gd name="T14" fmla="*/ 18 w 148"/>
                  <a:gd name="T15" fmla="*/ 148 h 148"/>
                  <a:gd name="T16" fmla="*/ 74 w 148"/>
                  <a:gd name="T17" fmla="*/ 18 h 148"/>
                  <a:gd name="T18" fmla="*/ 129 w 148"/>
                  <a:gd name="T19" fmla="*/ 74 h 148"/>
                  <a:gd name="T20" fmla="*/ 74 w 148"/>
                  <a:gd name="T21" fmla="*/ 129 h 148"/>
                  <a:gd name="T22" fmla="*/ 18 w 148"/>
                  <a:gd name="T23" fmla="*/ 74 h 148"/>
                  <a:gd name="T24" fmla="*/ 74 w 148"/>
                  <a:gd name="T25" fmla="*/ 1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148">
                    <a:moveTo>
                      <a:pt x="18" y="148"/>
                    </a:move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9" y="148"/>
                      <a:pt x="148" y="140"/>
                      <a:pt x="148" y="129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33"/>
                      <a:pt x="114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40"/>
                      <a:pt x="8" y="148"/>
                      <a:pt x="18" y="148"/>
                    </a:cubicBezTo>
                    <a:close/>
                    <a:moveTo>
                      <a:pt x="74" y="18"/>
                    </a:moveTo>
                    <a:cubicBezTo>
                      <a:pt x="74" y="18"/>
                      <a:pt x="74" y="74"/>
                      <a:pt x="129" y="74"/>
                    </a:cubicBezTo>
                    <a:cubicBezTo>
                      <a:pt x="129" y="105"/>
                      <a:pt x="104" y="129"/>
                      <a:pt x="74" y="129"/>
                    </a:cubicBezTo>
                    <a:cubicBezTo>
                      <a:pt x="43" y="129"/>
                      <a:pt x="18" y="105"/>
                      <a:pt x="18" y="74"/>
                    </a:cubicBezTo>
                    <a:cubicBezTo>
                      <a:pt x="18" y="74"/>
                      <a:pt x="74" y="74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7" name="Freeform 151"/>
              <p:cNvSpPr>
                <a:spLocks/>
              </p:cNvSpPr>
              <p:nvPr/>
            </p:nvSpPr>
            <p:spPr bwMode="auto">
              <a:xfrm>
                <a:off x="4353510" y="3445396"/>
                <a:ext cx="436982" cy="253678"/>
              </a:xfrm>
              <a:custGeom>
                <a:avLst/>
                <a:gdLst>
                  <a:gd name="T0" fmla="*/ 186 w 223"/>
                  <a:gd name="T1" fmla="*/ 0 h 130"/>
                  <a:gd name="T2" fmla="*/ 139 w 223"/>
                  <a:gd name="T3" fmla="*/ 0 h 130"/>
                  <a:gd name="T4" fmla="*/ 158 w 223"/>
                  <a:gd name="T5" fmla="*/ 19 h 130"/>
                  <a:gd name="T6" fmla="*/ 112 w 223"/>
                  <a:gd name="T7" fmla="*/ 75 h 130"/>
                  <a:gd name="T8" fmla="*/ 65 w 223"/>
                  <a:gd name="T9" fmla="*/ 19 h 130"/>
                  <a:gd name="T10" fmla="*/ 84 w 223"/>
                  <a:gd name="T11" fmla="*/ 0 h 130"/>
                  <a:gd name="T12" fmla="*/ 38 w 223"/>
                  <a:gd name="T13" fmla="*/ 0 h 130"/>
                  <a:gd name="T14" fmla="*/ 0 w 223"/>
                  <a:gd name="T15" fmla="*/ 38 h 130"/>
                  <a:gd name="T16" fmla="*/ 0 w 223"/>
                  <a:gd name="T17" fmla="*/ 112 h 130"/>
                  <a:gd name="T18" fmla="*/ 19 w 223"/>
                  <a:gd name="T19" fmla="*/ 130 h 130"/>
                  <a:gd name="T20" fmla="*/ 38 w 223"/>
                  <a:gd name="T21" fmla="*/ 130 h 130"/>
                  <a:gd name="T22" fmla="*/ 186 w 223"/>
                  <a:gd name="T23" fmla="*/ 130 h 130"/>
                  <a:gd name="T24" fmla="*/ 204 w 223"/>
                  <a:gd name="T25" fmla="*/ 130 h 130"/>
                  <a:gd name="T26" fmla="*/ 223 w 223"/>
                  <a:gd name="T27" fmla="*/ 112 h 130"/>
                  <a:gd name="T28" fmla="*/ 223 w 223"/>
                  <a:gd name="T29" fmla="*/ 38 h 130"/>
                  <a:gd name="T30" fmla="*/ 186 w 223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3" h="130">
                    <a:moveTo>
                      <a:pt x="186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2"/>
                      <a:pt x="9" y="130"/>
                      <a:pt x="19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14" y="130"/>
                      <a:pt x="223" y="122"/>
                      <a:pt x="223" y="112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23" y="17"/>
                      <a:pt x="206" y="0"/>
                      <a:pt x="1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20" name="Grupo 119"/>
            <p:cNvGrpSpPr>
              <a:grpSpLocks noChangeAspect="1"/>
            </p:cNvGrpSpPr>
            <p:nvPr/>
          </p:nvGrpSpPr>
          <p:grpSpPr>
            <a:xfrm>
              <a:off x="8123325" y="3430622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3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28" name="Grupo 127"/>
            <p:cNvGrpSpPr>
              <a:grpSpLocks noChangeAspect="1"/>
            </p:cNvGrpSpPr>
            <p:nvPr/>
          </p:nvGrpSpPr>
          <p:grpSpPr>
            <a:xfrm>
              <a:off x="8123325" y="3909588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1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2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58" name="Grupo 157"/>
            <p:cNvGrpSpPr>
              <a:grpSpLocks noChangeAspect="1"/>
            </p:cNvGrpSpPr>
            <p:nvPr/>
          </p:nvGrpSpPr>
          <p:grpSpPr>
            <a:xfrm>
              <a:off x="8128764" y="4372231"/>
              <a:ext cx="346314" cy="432000"/>
              <a:chOff x="3118331" y="3118221"/>
              <a:chExt cx="468146" cy="583976"/>
            </a:xfrm>
            <a:solidFill>
              <a:schemeClr val="accent1"/>
            </a:solidFill>
          </p:grpSpPr>
          <p:sp>
            <p:nvSpPr>
              <p:cNvPr id="159" name="Freeform 121"/>
              <p:cNvSpPr>
                <a:spLocks/>
              </p:cNvSpPr>
              <p:nvPr/>
            </p:nvSpPr>
            <p:spPr bwMode="auto">
              <a:xfrm>
                <a:off x="3235368" y="3118221"/>
                <a:ext cx="243725" cy="256998"/>
              </a:xfrm>
              <a:custGeom>
                <a:avLst/>
                <a:gdLst>
                  <a:gd name="T0" fmla="*/ 38 w 84"/>
                  <a:gd name="T1" fmla="*/ 1 h 89"/>
                  <a:gd name="T2" fmla="*/ 71 w 84"/>
                  <a:gd name="T3" fmla="*/ 15 h 89"/>
                  <a:gd name="T4" fmla="*/ 80 w 84"/>
                  <a:gd name="T5" fmla="*/ 56 h 89"/>
                  <a:gd name="T6" fmla="*/ 42 w 84"/>
                  <a:gd name="T7" fmla="*/ 88 h 89"/>
                  <a:gd name="T8" fmla="*/ 0 w 84"/>
                  <a:gd name="T9" fmla="*/ 44 h 89"/>
                  <a:gd name="T10" fmla="*/ 11 w 84"/>
                  <a:gd name="T11" fmla="*/ 15 h 89"/>
                  <a:gd name="T12" fmla="*/ 38 w 84"/>
                  <a:gd name="T13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9">
                    <a:moveTo>
                      <a:pt x="38" y="1"/>
                    </a:moveTo>
                    <a:cubicBezTo>
                      <a:pt x="51" y="0"/>
                      <a:pt x="64" y="7"/>
                      <a:pt x="71" y="15"/>
                    </a:cubicBezTo>
                    <a:cubicBezTo>
                      <a:pt x="78" y="24"/>
                      <a:pt x="84" y="40"/>
                      <a:pt x="80" y="56"/>
                    </a:cubicBezTo>
                    <a:cubicBezTo>
                      <a:pt x="75" y="73"/>
                      <a:pt x="60" y="87"/>
                      <a:pt x="42" y="88"/>
                    </a:cubicBezTo>
                    <a:cubicBezTo>
                      <a:pt x="18" y="89"/>
                      <a:pt x="0" y="69"/>
                      <a:pt x="0" y="44"/>
                    </a:cubicBezTo>
                    <a:cubicBezTo>
                      <a:pt x="0" y="32"/>
                      <a:pt x="5" y="21"/>
                      <a:pt x="11" y="15"/>
                    </a:cubicBezTo>
                    <a:cubicBezTo>
                      <a:pt x="17" y="8"/>
                      <a:pt x="27" y="2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0" name="Freeform 122"/>
              <p:cNvSpPr>
                <a:spLocks/>
              </p:cNvSpPr>
              <p:nvPr/>
            </p:nvSpPr>
            <p:spPr bwMode="auto">
              <a:xfrm>
                <a:off x="3118331" y="3372806"/>
                <a:ext cx="218388" cy="326978"/>
              </a:xfrm>
              <a:custGeom>
                <a:avLst/>
                <a:gdLst>
                  <a:gd name="T0" fmla="*/ 42 w 75"/>
                  <a:gd name="T1" fmla="*/ 1 h 113"/>
                  <a:gd name="T2" fmla="*/ 75 w 75"/>
                  <a:gd name="T3" fmla="*/ 111 h 113"/>
                  <a:gd name="T4" fmla="*/ 48 w 75"/>
                  <a:gd name="T5" fmla="*/ 111 h 113"/>
                  <a:gd name="T6" fmla="*/ 16 w 75"/>
                  <a:gd name="T7" fmla="*/ 109 h 113"/>
                  <a:gd name="T8" fmla="*/ 3 w 75"/>
                  <a:gd name="T9" fmla="*/ 56 h 113"/>
                  <a:gd name="T10" fmla="*/ 5 w 75"/>
                  <a:gd name="T11" fmla="*/ 14 h 113"/>
                  <a:gd name="T12" fmla="*/ 42 w 75"/>
                  <a:gd name="T1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3">
                    <a:moveTo>
                      <a:pt x="42" y="1"/>
                    </a:moveTo>
                    <a:cubicBezTo>
                      <a:pt x="53" y="38"/>
                      <a:pt x="64" y="74"/>
                      <a:pt x="75" y="111"/>
                    </a:cubicBezTo>
                    <a:cubicBezTo>
                      <a:pt x="65" y="111"/>
                      <a:pt x="56" y="111"/>
                      <a:pt x="48" y="111"/>
                    </a:cubicBezTo>
                    <a:cubicBezTo>
                      <a:pt x="39" y="111"/>
                      <a:pt x="23" y="113"/>
                      <a:pt x="16" y="109"/>
                    </a:cubicBezTo>
                    <a:cubicBezTo>
                      <a:pt x="0" y="102"/>
                      <a:pt x="3" y="81"/>
                      <a:pt x="3" y="56"/>
                    </a:cubicBezTo>
                    <a:cubicBezTo>
                      <a:pt x="3" y="41"/>
                      <a:pt x="1" y="24"/>
                      <a:pt x="5" y="14"/>
                    </a:cubicBezTo>
                    <a:cubicBezTo>
                      <a:pt x="11" y="2"/>
                      <a:pt x="24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1" name="Freeform 123"/>
              <p:cNvSpPr>
                <a:spLocks noEditPoints="1"/>
              </p:cNvSpPr>
              <p:nvPr/>
            </p:nvSpPr>
            <p:spPr bwMode="auto">
              <a:xfrm>
                <a:off x="3371709" y="3372806"/>
                <a:ext cx="214768" cy="329391"/>
              </a:xfrm>
              <a:custGeom>
                <a:avLst/>
                <a:gdLst>
                  <a:gd name="T0" fmla="*/ 33 w 74"/>
                  <a:gd name="T1" fmla="*/ 1 h 114"/>
                  <a:gd name="T2" fmla="*/ 70 w 74"/>
                  <a:gd name="T3" fmla="*/ 17 h 114"/>
                  <a:gd name="T4" fmla="*/ 72 w 74"/>
                  <a:gd name="T5" fmla="*/ 56 h 114"/>
                  <a:gd name="T6" fmla="*/ 54 w 74"/>
                  <a:gd name="T7" fmla="*/ 111 h 114"/>
                  <a:gd name="T8" fmla="*/ 0 w 74"/>
                  <a:gd name="T9" fmla="*/ 112 h 114"/>
                  <a:gd name="T10" fmla="*/ 33 w 74"/>
                  <a:gd name="T11" fmla="*/ 1 h 114"/>
                  <a:gd name="T12" fmla="*/ 25 w 74"/>
                  <a:gd name="T13" fmla="*/ 73 h 114"/>
                  <a:gd name="T14" fmla="*/ 42 w 74"/>
                  <a:gd name="T15" fmla="*/ 75 h 114"/>
                  <a:gd name="T16" fmla="*/ 58 w 74"/>
                  <a:gd name="T17" fmla="*/ 71 h 114"/>
                  <a:gd name="T18" fmla="*/ 44 w 74"/>
                  <a:gd name="T19" fmla="*/ 68 h 114"/>
                  <a:gd name="T20" fmla="*/ 27 w 74"/>
                  <a:gd name="T21" fmla="*/ 68 h 114"/>
                  <a:gd name="T22" fmla="*/ 25 w 74"/>
                  <a:gd name="T23" fmla="*/ 7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14">
                    <a:moveTo>
                      <a:pt x="33" y="1"/>
                    </a:moveTo>
                    <a:cubicBezTo>
                      <a:pt x="51" y="0"/>
                      <a:pt x="66" y="2"/>
                      <a:pt x="70" y="17"/>
                    </a:cubicBezTo>
                    <a:cubicBezTo>
                      <a:pt x="73" y="27"/>
                      <a:pt x="72" y="43"/>
                      <a:pt x="72" y="56"/>
                    </a:cubicBezTo>
                    <a:cubicBezTo>
                      <a:pt x="72" y="83"/>
                      <a:pt x="74" y="108"/>
                      <a:pt x="54" y="111"/>
                    </a:cubicBezTo>
                    <a:cubicBezTo>
                      <a:pt x="37" y="114"/>
                      <a:pt x="18" y="109"/>
                      <a:pt x="0" y="112"/>
                    </a:cubicBezTo>
                    <a:cubicBezTo>
                      <a:pt x="10" y="74"/>
                      <a:pt x="22" y="38"/>
                      <a:pt x="33" y="1"/>
                    </a:cubicBezTo>
                    <a:close/>
                    <a:moveTo>
                      <a:pt x="25" y="73"/>
                    </a:moveTo>
                    <a:cubicBezTo>
                      <a:pt x="26" y="76"/>
                      <a:pt x="37" y="75"/>
                      <a:pt x="42" y="75"/>
                    </a:cubicBezTo>
                    <a:cubicBezTo>
                      <a:pt x="49" y="75"/>
                      <a:pt x="59" y="76"/>
                      <a:pt x="58" y="71"/>
                    </a:cubicBezTo>
                    <a:cubicBezTo>
                      <a:pt x="57" y="67"/>
                      <a:pt x="49" y="68"/>
                      <a:pt x="44" y="68"/>
                    </a:cubicBezTo>
                    <a:cubicBezTo>
                      <a:pt x="38" y="68"/>
                      <a:pt x="30" y="67"/>
                      <a:pt x="27" y="68"/>
                    </a:cubicBezTo>
                    <a:cubicBezTo>
                      <a:pt x="25" y="69"/>
                      <a:pt x="24" y="71"/>
                      <a:pt x="2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2" name="Freeform 124"/>
              <p:cNvSpPr>
                <a:spLocks/>
              </p:cNvSpPr>
              <p:nvPr/>
            </p:nvSpPr>
            <p:spPr bwMode="auto">
              <a:xfrm>
                <a:off x="3295696" y="3393317"/>
                <a:ext cx="117037" cy="240106"/>
              </a:xfrm>
              <a:custGeom>
                <a:avLst/>
                <a:gdLst>
                  <a:gd name="T0" fmla="*/ 40 w 40"/>
                  <a:gd name="T1" fmla="*/ 17 h 83"/>
                  <a:gd name="T2" fmla="*/ 20 w 40"/>
                  <a:gd name="T3" fmla="*/ 83 h 83"/>
                  <a:gd name="T4" fmla="*/ 0 w 40"/>
                  <a:gd name="T5" fmla="*/ 18 h 83"/>
                  <a:gd name="T6" fmla="*/ 20 w 40"/>
                  <a:gd name="T7" fmla="*/ 0 h 83"/>
                  <a:gd name="T8" fmla="*/ 40 w 40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3">
                    <a:moveTo>
                      <a:pt x="40" y="17"/>
                    </a:moveTo>
                    <a:cubicBezTo>
                      <a:pt x="33" y="39"/>
                      <a:pt x="26" y="60"/>
                      <a:pt x="20" y="83"/>
                    </a:cubicBezTo>
                    <a:cubicBezTo>
                      <a:pt x="13" y="62"/>
                      <a:pt x="7" y="39"/>
                      <a:pt x="0" y="18"/>
                    </a:cubicBezTo>
                    <a:cubicBezTo>
                      <a:pt x="6" y="11"/>
                      <a:pt x="14" y="6"/>
                      <a:pt x="20" y="0"/>
                    </a:cubicBezTo>
                    <a:cubicBezTo>
                      <a:pt x="26" y="5"/>
                      <a:pt x="33" y="12"/>
                      <a:pt x="4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22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4" grpId="0"/>
      <p:bldP spid="165" grpId="0"/>
      <p:bldP spid="1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12188976" cy="685801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40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/>
          <p:nvPr/>
        </p:nvCxnSpPr>
        <p:spPr>
          <a:xfrm flipV="1">
            <a:off x="2909863" y="4381953"/>
            <a:ext cx="0" cy="196079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901261" y="832265"/>
            <a:ext cx="636719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400" dirty="0">
                <a:solidFill>
                  <a:schemeClr val="bg1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COLETAR DADOS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7822880" y="1041719"/>
            <a:ext cx="4421399" cy="272715"/>
            <a:chOff x="7822878" y="929423"/>
            <a:chExt cx="4421399" cy="272715"/>
          </a:xfrm>
        </p:grpSpPr>
        <p:cxnSp>
          <p:nvCxnSpPr>
            <p:cNvPr id="160" name="Conector reto 159"/>
            <p:cNvCxnSpPr/>
            <p:nvPr/>
          </p:nvCxnSpPr>
          <p:spPr>
            <a:xfrm flipH="1">
              <a:off x="782287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799574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16860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34146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51432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68718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886005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03291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20577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37863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955149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972436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H="1">
              <a:off x="989722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H="1">
              <a:off x="1007008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1024294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>
              <a:off x="1041580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>
              <a:off x="1058867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1076153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1093439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1110725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1128011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1145298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1162584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1179870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1197156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7" y="3882195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8" y="465223"/>
            <a:ext cx="3176337" cy="5502443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3"/>
          <a:srcRect l="3792" t="6316" r="86205" b="75439"/>
          <a:stretch/>
        </p:blipFill>
        <p:spPr>
          <a:xfrm>
            <a:off x="465224" y="433141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393954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84647" y="4788555"/>
            <a:ext cx="4338051" cy="166889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Variáveis: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características que podem ser observadas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(medida) em cada elemento da amostra/população;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Quantitativas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dados quantitativos;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Qualitativas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representam qualidade ou categorias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2" y="2271717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b="1" u="sng" dirty="0">
                <a:solidFill>
                  <a:schemeClr val="accent6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Tipos de dados:</a:t>
            </a: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primários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são observados diretamente;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285744" indent="-285744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Dados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secundários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são obtidos de outras fontes (publicação, banco de dados e </a:t>
            </a:r>
            <a:r>
              <a:rPr lang="pt-BR" sz="1800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etc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);</a:t>
            </a:r>
            <a:endParaRPr lang="pt-BR" sz="1800" b="1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buNone/>
              <a:defRPr/>
            </a:pPr>
            <a:endParaRPr lang="pt-BR" sz="1800" dirty="0">
              <a:solidFill>
                <a:srgbClr val="434343"/>
              </a:solidFill>
              <a:latin typeface="Franklin Gothic Book" panose="020B050302010202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9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7" y="4340490"/>
            <a:ext cx="116115" cy="116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9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5592856" y="783433"/>
            <a:ext cx="6482967" cy="274848"/>
            <a:chOff x="5360844" y="742486"/>
            <a:chExt cx="6482967" cy="274848"/>
          </a:xfrm>
        </p:grpSpPr>
        <p:cxnSp>
          <p:nvCxnSpPr>
            <p:cNvPr id="19" name="Conector reto 18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5360844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 flipH="1">
              <a:off x="5533351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5705858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5878365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6050872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6223379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484985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VARIÁVEIS</a:t>
            </a: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9056042" y="3081683"/>
            <a:ext cx="2020888" cy="2020888"/>
            <a:chOff x="4066779" y="1421560"/>
            <a:chExt cx="1010444" cy="1010444"/>
          </a:xfrm>
        </p:grpSpPr>
        <p:sp>
          <p:nvSpPr>
            <p:cNvPr id="73" name="Elipse 72"/>
            <p:cNvSpPr/>
            <p:nvPr/>
          </p:nvSpPr>
          <p:spPr>
            <a:xfrm>
              <a:off x="4066779" y="1421560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4" name="Grupo 73"/>
            <p:cNvGrpSpPr/>
            <p:nvPr/>
          </p:nvGrpSpPr>
          <p:grpSpPr>
            <a:xfrm>
              <a:off x="4345270" y="1635615"/>
              <a:ext cx="453462" cy="582334"/>
              <a:chOff x="4345270" y="1880620"/>
              <a:chExt cx="453462" cy="582334"/>
            </a:xfrm>
          </p:grpSpPr>
          <p:sp>
            <p:nvSpPr>
              <p:cNvPr id="75" name="Freeform 50"/>
              <p:cNvSpPr>
                <a:spLocks/>
              </p:cNvSpPr>
              <p:nvPr/>
            </p:nvSpPr>
            <p:spPr bwMode="auto">
              <a:xfrm>
                <a:off x="4345270" y="2033124"/>
                <a:ext cx="430721" cy="429830"/>
              </a:xfrm>
              <a:custGeom>
                <a:avLst/>
                <a:gdLst>
                  <a:gd name="T0" fmla="*/ 195 w 202"/>
                  <a:gd name="T1" fmla="*/ 188 h 202"/>
                  <a:gd name="T2" fmla="*/ 14 w 202"/>
                  <a:gd name="T3" fmla="*/ 188 h 202"/>
                  <a:gd name="T4" fmla="*/ 14 w 202"/>
                  <a:gd name="T5" fmla="*/ 7 h 202"/>
                  <a:gd name="T6" fmla="*/ 7 w 202"/>
                  <a:gd name="T7" fmla="*/ 0 h 202"/>
                  <a:gd name="T8" fmla="*/ 0 w 202"/>
                  <a:gd name="T9" fmla="*/ 7 h 202"/>
                  <a:gd name="T10" fmla="*/ 0 w 202"/>
                  <a:gd name="T11" fmla="*/ 195 h 202"/>
                  <a:gd name="T12" fmla="*/ 7 w 202"/>
                  <a:gd name="T13" fmla="*/ 202 h 202"/>
                  <a:gd name="T14" fmla="*/ 195 w 202"/>
                  <a:gd name="T15" fmla="*/ 202 h 202"/>
                  <a:gd name="T16" fmla="*/ 202 w 202"/>
                  <a:gd name="T17" fmla="*/ 195 h 202"/>
                  <a:gd name="T18" fmla="*/ 195 w 202"/>
                  <a:gd name="T19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202">
                    <a:moveTo>
                      <a:pt x="195" y="188"/>
                    </a:moveTo>
                    <a:cubicBezTo>
                      <a:pt x="14" y="188"/>
                      <a:pt x="14" y="188"/>
                      <a:pt x="14" y="18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9"/>
                      <a:pt x="3" y="202"/>
                      <a:pt x="7" y="202"/>
                    </a:cubicBezTo>
                    <a:cubicBezTo>
                      <a:pt x="195" y="202"/>
                      <a:pt x="195" y="202"/>
                      <a:pt x="195" y="202"/>
                    </a:cubicBezTo>
                    <a:cubicBezTo>
                      <a:pt x="199" y="202"/>
                      <a:pt x="202" y="199"/>
                      <a:pt x="202" y="195"/>
                    </a:cubicBezTo>
                    <a:cubicBezTo>
                      <a:pt x="202" y="191"/>
                      <a:pt x="199" y="188"/>
                      <a:pt x="195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51"/>
              <p:cNvSpPr>
                <a:spLocks/>
              </p:cNvSpPr>
              <p:nvPr/>
            </p:nvSpPr>
            <p:spPr bwMode="auto">
              <a:xfrm>
                <a:off x="4403058" y="2110777"/>
                <a:ext cx="66213" cy="287148"/>
              </a:xfrm>
              <a:custGeom>
                <a:avLst/>
                <a:gdLst>
                  <a:gd name="T0" fmla="*/ 10 w 41"/>
                  <a:gd name="T1" fmla="*/ 135 h 135"/>
                  <a:gd name="T2" fmla="*/ 32 w 41"/>
                  <a:gd name="T3" fmla="*/ 135 h 135"/>
                  <a:gd name="T4" fmla="*/ 41 w 41"/>
                  <a:gd name="T5" fmla="*/ 125 h 135"/>
                  <a:gd name="T6" fmla="*/ 41 w 41"/>
                  <a:gd name="T7" fmla="*/ 9 h 135"/>
                  <a:gd name="T8" fmla="*/ 32 w 41"/>
                  <a:gd name="T9" fmla="*/ 0 h 135"/>
                  <a:gd name="T10" fmla="*/ 10 w 41"/>
                  <a:gd name="T11" fmla="*/ 0 h 135"/>
                  <a:gd name="T12" fmla="*/ 0 w 41"/>
                  <a:gd name="T13" fmla="*/ 9 h 135"/>
                  <a:gd name="T14" fmla="*/ 0 w 41"/>
                  <a:gd name="T15" fmla="*/ 125 h 135"/>
                  <a:gd name="T16" fmla="*/ 10 w 41"/>
                  <a:gd name="T17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35">
                    <a:moveTo>
                      <a:pt x="10" y="135"/>
                    </a:moveTo>
                    <a:cubicBezTo>
                      <a:pt x="32" y="135"/>
                      <a:pt x="32" y="135"/>
                      <a:pt x="32" y="135"/>
                    </a:cubicBezTo>
                    <a:cubicBezTo>
                      <a:pt x="37" y="135"/>
                      <a:pt x="41" y="131"/>
                      <a:pt x="41" y="12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31"/>
                      <a:pt x="4" y="135"/>
                      <a:pt x="10" y="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52"/>
              <p:cNvSpPr>
                <a:spLocks/>
              </p:cNvSpPr>
              <p:nvPr/>
            </p:nvSpPr>
            <p:spPr bwMode="auto">
              <a:xfrm>
                <a:off x="4504751" y="2067972"/>
                <a:ext cx="65544" cy="329952"/>
              </a:xfrm>
              <a:custGeom>
                <a:avLst/>
                <a:gdLst>
                  <a:gd name="T0" fmla="*/ 10 w 41"/>
                  <a:gd name="T1" fmla="*/ 155 h 155"/>
                  <a:gd name="T2" fmla="*/ 31 w 41"/>
                  <a:gd name="T3" fmla="*/ 155 h 155"/>
                  <a:gd name="T4" fmla="*/ 41 w 41"/>
                  <a:gd name="T5" fmla="*/ 145 h 155"/>
                  <a:gd name="T6" fmla="*/ 41 w 41"/>
                  <a:gd name="T7" fmla="*/ 9 h 155"/>
                  <a:gd name="T8" fmla="*/ 31 w 41"/>
                  <a:gd name="T9" fmla="*/ 0 h 155"/>
                  <a:gd name="T10" fmla="*/ 10 w 41"/>
                  <a:gd name="T11" fmla="*/ 0 h 155"/>
                  <a:gd name="T12" fmla="*/ 0 w 41"/>
                  <a:gd name="T13" fmla="*/ 9 h 155"/>
                  <a:gd name="T14" fmla="*/ 0 w 41"/>
                  <a:gd name="T15" fmla="*/ 145 h 155"/>
                  <a:gd name="T16" fmla="*/ 10 w 41"/>
                  <a:gd name="T17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5">
                    <a:moveTo>
                      <a:pt x="10" y="155"/>
                    </a:moveTo>
                    <a:cubicBezTo>
                      <a:pt x="31" y="155"/>
                      <a:pt x="31" y="155"/>
                      <a:pt x="31" y="155"/>
                    </a:cubicBezTo>
                    <a:cubicBezTo>
                      <a:pt x="37" y="155"/>
                      <a:pt x="41" y="151"/>
                      <a:pt x="41" y="14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5"/>
                      <a:pt x="10" y="1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8" name="Freeform 53"/>
              <p:cNvSpPr>
                <a:spLocks/>
              </p:cNvSpPr>
              <p:nvPr/>
            </p:nvSpPr>
            <p:spPr bwMode="auto">
              <a:xfrm>
                <a:off x="4603865" y="2010899"/>
                <a:ext cx="63538" cy="387025"/>
              </a:xfrm>
              <a:custGeom>
                <a:avLst/>
                <a:gdLst>
                  <a:gd name="T0" fmla="*/ 9 w 40"/>
                  <a:gd name="T1" fmla="*/ 182 h 182"/>
                  <a:gd name="T2" fmla="*/ 31 w 40"/>
                  <a:gd name="T3" fmla="*/ 182 h 182"/>
                  <a:gd name="T4" fmla="*/ 40 w 40"/>
                  <a:gd name="T5" fmla="*/ 172 h 182"/>
                  <a:gd name="T6" fmla="*/ 40 w 40"/>
                  <a:gd name="T7" fmla="*/ 9 h 182"/>
                  <a:gd name="T8" fmla="*/ 31 w 40"/>
                  <a:gd name="T9" fmla="*/ 0 h 182"/>
                  <a:gd name="T10" fmla="*/ 9 w 40"/>
                  <a:gd name="T11" fmla="*/ 0 h 182"/>
                  <a:gd name="T12" fmla="*/ 0 w 40"/>
                  <a:gd name="T13" fmla="*/ 9 h 182"/>
                  <a:gd name="T14" fmla="*/ 0 w 40"/>
                  <a:gd name="T15" fmla="*/ 172 h 182"/>
                  <a:gd name="T16" fmla="*/ 9 w 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82">
                    <a:moveTo>
                      <a:pt x="9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0" y="178"/>
                      <a:pt x="40" y="172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8"/>
                      <a:pt x="4" y="182"/>
                      <a:pt x="9" y="1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9" name="Freeform 54"/>
              <p:cNvSpPr>
                <a:spLocks/>
              </p:cNvSpPr>
              <p:nvPr/>
            </p:nvSpPr>
            <p:spPr bwMode="auto">
              <a:xfrm>
                <a:off x="4670319" y="1880620"/>
                <a:ext cx="128413" cy="517304"/>
              </a:xfrm>
              <a:custGeom>
                <a:avLst/>
                <a:gdLst>
                  <a:gd name="T0" fmla="*/ 80 w 80"/>
                  <a:gd name="T1" fmla="*/ 33 h 276"/>
                  <a:gd name="T2" fmla="*/ 40 w 80"/>
                  <a:gd name="T3" fmla="*/ 0 h 276"/>
                  <a:gd name="T4" fmla="*/ 0 w 80"/>
                  <a:gd name="T5" fmla="*/ 33 h 276"/>
                  <a:gd name="T6" fmla="*/ 20 w 80"/>
                  <a:gd name="T7" fmla="*/ 33 h 276"/>
                  <a:gd name="T8" fmla="*/ 20 w 80"/>
                  <a:gd name="T9" fmla="*/ 266 h 276"/>
                  <a:gd name="T10" fmla="*/ 29 w 80"/>
                  <a:gd name="T11" fmla="*/ 276 h 276"/>
                  <a:gd name="T12" fmla="*/ 51 w 80"/>
                  <a:gd name="T13" fmla="*/ 276 h 276"/>
                  <a:gd name="T14" fmla="*/ 60 w 80"/>
                  <a:gd name="T15" fmla="*/ 266 h 276"/>
                  <a:gd name="T16" fmla="*/ 60 w 80"/>
                  <a:gd name="T17" fmla="*/ 33 h 276"/>
                  <a:gd name="T18" fmla="*/ 80 w 80"/>
                  <a:gd name="T19" fmla="*/ 3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276">
                    <a:moveTo>
                      <a:pt x="80" y="33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266"/>
                      <a:pt x="20" y="266"/>
                      <a:pt x="20" y="266"/>
                    </a:cubicBezTo>
                    <a:cubicBezTo>
                      <a:pt x="20" y="272"/>
                      <a:pt x="24" y="276"/>
                      <a:pt x="29" y="276"/>
                    </a:cubicBezTo>
                    <a:cubicBezTo>
                      <a:pt x="51" y="276"/>
                      <a:pt x="51" y="276"/>
                      <a:pt x="51" y="276"/>
                    </a:cubicBezTo>
                    <a:cubicBezTo>
                      <a:pt x="56" y="276"/>
                      <a:pt x="60" y="272"/>
                      <a:pt x="60" y="266"/>
                    </a:cubicBezTo>
                    <a:cubicBezTo>
                      <a:pt x="60" y="33"/>
                      <a:pt x="60" y="33"/>
                      <a:pt x="60" y="33"/>
                    </a:cubicBezTo>
                    <a:lnTo>
                      <a:pt x="80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5" name="CaixaDeTexto 4"/>
          <p:cNvSpPr txBox="1"/>
          <p:nvPr/>
        </p:nvSpPr>
        <p:spPr>
          <a:xfrm>
            <a:off x="388316" y="2487168"/>
            <a:ext cx="4019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Idade			: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Nº de automóveis	:</a:t>
            </a:r>
            <a:endParaRPr lang="pt-BR" sz="2500" b="1" dirty="0">
              <a:latin typeface="Century Gothic" panose="020B0502020202020204" pitchFamily="34" charset="0"/>
              <a:cs typeface="Complex" panose="00000400000000000000" pitchFamily="2" charset="0"/>
            </a:endParaRP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Deslocamento diário	:</a:t>
            </a:r>
          </a:p>
          <a:p>
            <a:endParaRPr lang="pt-BR" sz="2500" dirty="0">
              <a:latin typeface="Century Gothic" panose="020B0502020202020204" pitchFamily="34" charset="0"/>
              <a:cs typeface="Complex" panose="00000400000000000000" pitchFamily="2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376124" y="2036064"/>
            <a:ext cx="5204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haroni" panose="02010803020104030203" pitchFamily="2" charset="-79"/>
                <a:cs typeface="Aharoni" panose="02010803020104030203" pitchFamily="2" charset="-79"/>
              </a:rPr>
              <a:t>Quantitativa: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382220" y="3870960"/>
            <a:ext cx="5204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haroni" panose="02010803020104030203" pitchFamily="2" charset="-79"/>
                <a:cs typeface="Aharoni" panose="02010803020104030203" pitchFamily="2" charset="-79"/>
              </a:rPr>
              <a:t>Qualitativa:</a:t>
            </a:r>
          </a:p>
        </p:txBody>
      </p:sp>
      <p:sp>
        <p:nvSpPr>
          <p:cNvPr id="83" name="CaixaDeTexto 82"/>
          <p:cNvSpPr txBox="1"/>
          <p:nvPr/>
        </p:nvSpPr>
        <p:spPr>
          <a:xfrm>
            <a:off x="3926190" y="2417358"/>
            <a:ext cx="17619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33 anos</a:t>
            </a:r>
          </a:p>
          <a:p>
            <a:pPr algn="r"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1 auto</a:t>
            </a:r>
          </a:p>
          <a:p>
            <a:pPr algn="r"/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13 km</a:t>
            </a:r>
          </a:p>
          <a:p>
            <a:pPr algn="r"/>
            <a:endParaRPr lang="pt-BR" sz="2800" b="1" dirty="0">
              <a:solidFill>
                <a:srgbClr val="0070C0"/>
              </a:solidFill>
              <a:latin typeface="Bradley Hand ITC" panose="03070402050302030203" pitchFamily="66" charset="0"/>
              <a:cs typeface="Complex" panose="00000400000000000000" pitchFamily="2" charset="0"/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121040" y="3884497"/>
            <a:ext cx="7073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/>
          <p:cNvSpPr txBox="1"/>
          <p:nvPr/>
        </p:nvSpPr>
        <p:spPr>
          <a:xfrm>
            <a:off x="357835" y="4248912"/>
            <a:ext cx="64425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Avalie o transporte público da cidade:</a:t>
            </a: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(  ) bom	(  ) razoável		(  ) ruim</a:t>
            </a:r>
          </a:p>
          <a:p>
            <a:endParaRPr lang="pt-BR" sz="2500" dirty="0">
              <a:latin typeface="Century Gothic" panose="020B0502020202020204" pitchFamily="34" charset="0"/>
              <a:cs typeface="Complex" panose="00000400000000000000" pitchFamily="2" charset="0"/>
            </a:endParaRPr>
          </a:p>
          <a:p>
            <a:r>
              <a:rPr lang="pt-BR" sz="2500" dirty="0">
                <a:latin typeface="Century Gothic" panose="020B0502020202020204" pitchFamily="34" charset="0"/>
                <a:cs typeface="Complex" panose="00000400000000000000" pitchFamily="2" charset="0"/>
              </a:rPr>
              <a:t>- Avalie de 0 a 5 o tempo de espera por ônibus: </a:t>
            </a:r>
          </a:p>
          <a:p>
            <a:endParaRPr lang="pt-BR" sz="2500" dirty="0">
              <a:latin typeface="Century Gothic" panose="020B0502020202020204" pitchFamily="34" charset="0"/>
              <a:cs typeface="Complex" panose="00000400000000000000" pitchFamily="2" charset="0"/>
            </a:endParaRPr>
          </a:p>
        </p:txBody>
      </p:sp>
      <p:sp>
        <p:nvSpPr>
          <p:cNvPr id="85" name="CaixaDeTexto 84"/>
          <p:cNvSpPr txBox="1"/>
          <p:nvPr/>
        </p:nvSpPr>
        <p:spPr>
          <a:xfrm>
            <a:off x="1776439" y="4654348"/>
            <a:ext cx="907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572000" algn="r"/>
              </a:tabLst>
            </a:pPr>
            <a:r>
              <a:rPr lang="pt-BR" sz="2800" b="1" dirty="0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X</a:t>
            </a:r>
          </a:p>
          <a:p>
            <a:pPr algn="r"/>
            <a:endParaRPr lang="pt-BR" sz="2800" b="1" dirty="0">
              <a:solidFill>
                <a:srgbClr val="0070C0"/>
              </a:solidFill>
              <a:latin typeface="Bradley Hand ITC" panose="03070402050302030203" pitchFamily="66" charset="0"/>
              <a:cs typeface="Complex" panose="00000400000000000000" pitchFamily="2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1819111" y="5794300"/>
            <a:ext cx="907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572000" algn="r"/>
              </a:tabLst>
            </a:pPr>
            <a:r>
              <a:rPr lang="pt-BR" sz="2800" b="1">
                <a:solidFill>
                  <a:srgbClr val="0070C0"/>
                </a:solidFill>
                <a:latin typeface="Bradley Hand ITC" panose="03070402050302030203" pitchFamily="66" charset="0"/>
                <a:cs typeface="Complex" panose="00000400000000000000" pitchFamily="2" charset="0"/>
              </a:rPr>
              <a:t>3</a:t>
            </a:r>
            <a:endParaRPr lang="pt-BR" sz="2800" b="1" dirty="0">
              <a:solidFill>
                <a:srgbClr val="0070C0"/>
              </a:solidFill>
              <a:latin typeface="Bradley Hand ITC" panose="03070402050302030203" pitchFamily="66" charset="0"/>
              <a:cs typeface="Complex" panose="00000400000000000000" pitchFamily="2" charset="0"/>
            </a:endParaRPr>
          </a:p>
          <a:p>
            <a:pPr algn="r"/>
            <a:endParaRPr lang="pt-BR" sz="2800" b="1" dirty="0">
              <a:solidFill>
                <a:srgbClr val="0070C0"/>
              </a:solidFill>
              <a:latin typeface="Bradley Hand ITC" panose="03070402050302030203" pitchFamily="66" charset="0"/>
              <a:cs typeface="Co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0" grpId="0"/>
      <p:bldP spid="82" grpId="0"/>
      <p:bldP spid="83" grpId="0"/>
      <p:bldP spid="84" grpId="0"/>
      <p:bldP spid="85" grpId="0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" y="5"/>
            <a:ext cx="12188976" cy="685801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6" y="787227"/>
            <a:ext cx="1351547" cy="516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5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5592856" y="783433"/>
            <a:ext cx="6482967" cy="274848"/>
            <a:chOff x="5360844" y="742486"/>
            <a:chExt cx="6482967" cy="274848"/>
          </a:xfrm>
        </p:grpSpPr>
        <p:cxnSp>
          <p:nvCxnSpPr>
            <p:cNvPr id="19" name="Conector reto 18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5360844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 flipH="1">
              <a:off x="5533351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5705858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5878365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6050872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6223379" y="74461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43" y="1246022"/>
            <a:ext cx="9964063" cy="80211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9" y="578680"/>
            <a:ext cx="484985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VARIÁVEIS</a:t>
            </a: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9056042" y="3081683"/>
            <a:ext cx="2020888" cy="2020888"/>
            <a:chOff x="4066779" y="1421560"/>
            <a:chExt cx="1010444" cy="1010444"/>
          </a:xfrm>
        </p:grpSpPr>
        <p:sp>
          <p:nvSpPr>
            <p:cNvPr id="73" name="Elipse 72"/>
            <p:cNvSpPr/>
            <p:nvPr/>
          </p:nvSpPr>
          <p:spPr>
            <a:xfrm>
              <a:off x="4066779" y="1421560"/>
              <a:ext cx="1010444" cy="1010444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4" name="Grupo 73"/>
            <p:cNvGrpSpPr/>
            <p:nvPr/>
          </p:nvGrpSpPr>
          <p:grpSpPr>
            <a:xfrm>
              <a:off x="4345270" y="1635615"/>
              <a:ext cx="453462" cy="582334"/>
              <a:chOff x="4345270" y="1880620"/>
              <a:chExt cx="453462" cy="582334"/>
            </a:xfrm>
          </p:grpSpPr>
          <p:sp>
            <p:nvSpPr>
              <p:cNvPr id="75" name="Freeform 50"/>
              <p:cNvSpPr>
                <a:spLocks/>
              </p:cNvSpPr>
              <p:nvPr/>
            </p:nvSpPr>
            <p:spPr bwMode="auto">
              <a:xfrm>
                <a:off x="4345270" y="2033124"/>
                <a:ext cx="430721" cy="429830"/>
              </a:xfrm>
              <a:custGeom>
                <a:avLst/>
                <a:gdLst>
                  <a:gd name="T0" fmla="*/ 195 w 202"/>
                  <a:gd name="T1" fmla="*/ 188 h 202"/>
                  <a:gd name="T2" fmla="*/ 14 w 202"/>
                  <a:gd name="T3" fmla="*/ 188 h 202"/>
                  <a:gd name="T4" fmla="*/ 14 w 202"/>
                  <a:gd name="T5" fmla="*/ 7 h 202"/>
                  <a:gd name="T6" fmla="*/ 7 w 202"/>
                  <a:gd name="T7" fmla="*/ 0 h 202"/>
                  <a:gd name="T8" fmla="*/ 0 w 202"/>
                  <a:gd name="T9" fmla="*/ 7 h 202"/>
                  <a:gd name="T10" fmla="*/ 0 w 202"/>
                  <a:gd name="T11" fmla="*/ 195 h 202"/>
                  <a:gd name="T12" fmla="*/ 7 w 202"/>
                  <a:gd name="T13" fmla="*/ 202 h 202"/>
                  <a:gd name="T14" fmla="*/ 195 w 202"/>
                  <a:gd name="T15" fmla="*/ 202 h 202"/>
                  <a:gd name="T16" fmla="*/ 202 w 202"/>
                  <a:gd name="T17" fmla="*/ 195 h 202"/>
                  <a:gd name="T18" fmla="*/ 195 w 202"/>
                  <a:gd name="T19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202">
                    <a:moveTo>
                      <a:pt x="195" y="188"/>
                    </a:moveTo>
                    <a:cubicBezTo>
                      <a:pt x="14" y="188"/>
                      <a:pt x="14" y="188"/>
                      <a:pt x="14" y="18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9"/>
                      <a:pt x="3" y="202"/>
                      <a:pt x="7" y="202"/>
                    </a:cubicBezTo>
                    <a:cubicBezTo>
                      <a:pt x="195" y="202"/>
                      <a:pt x="195" y="202"/>
                      <a:pt x="195" y="202"/>
                    </a:cubicBezTo>
                    <a:cubicBezTo>
                      <a:pt x="199" y="202"/>
                      <a:pt x="202" y="199"/>
                      <a:pt x="202" y="195"/>
                    </a:cubicBezTo>
                    <a:cubicBezTo>
                      <a:pt x="202" y="191"/>
                      <a:pt x="199" y="188"/>
                      <a:pt x="195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51"/>
              <p:cNvSpPr>
                <a:spLocks/>
              </p:cNvSpPr>
              <p:nvPr/>
            </p:nvSpPr>
            <p:spPr bwMode="auto">
              <a:xfrm>
                <a:off x="4403058" y="2110777"/>
                <a:ext cx="66213" cy="287148"/>
              </a:xfrm>
              <a:custGeom>
                <a:avLst/>
                <a:gdLst>
                  <a:gd name="T0" fmla="*/ 10 w 41"/>
                  <a:gd name="T1" fmla="*/ 135 h 135"/>
                  <a:gd name="T2" fmla="*/ 32 w 41"/>
                  <a:gd name="T3" fmla="*/ 135 h 135"/>
                  <a:gd name="T4" fmla="*/ 41 w 41"/>
                  <a:gd name="T5" fmla="*/ 125 h 135"/>
                  <a:gd name="T6" fmla="*/ 41 w 41"/>
                  <a:gd name="T7" fmla="*/ 9 h 135"/>
                  <a:gd name="T8" fmla="*/ 32 w 41"/>
                  <a:gd name="T9" fmla="*/ 0 h 135"/>
                  <a:gd name="T10" fmla="*/ 10 w 41"/>
                  <a:gd name="T11" fmla="*/ 0 h 135"/>
                  <a:gd name="T12" fmla="*/ 0 w 41"/>
                  <a:gd name="T13" fmla="*/ 9 h 135"/>
                  <a:gd name="T14" fmla="*/ 0 w 41"/>
                  <a:gd name="T15" fmla="*/ 125 h 135"/>
                  <a:gd name="T16" fmla="*/ 10 w 41"/>
                  <a:gd name="T17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35">
                    <a:moveTo>
                      <a:pt x="10" y="135"/>
                    </a:moveTo>
                    <a:cubicBezTo>
                      <a:pt x="32" y="135"/>
                      <a:pt x="32" y="135"/>
                      <a:pt x="32" y="135"/>
                    </a:cubicBezTo>
                    <a:cubicBezTo>
                      <a:pt x="37" y="135"/>
                      <a:pt x="41" y="131"/>
                      <a:pt x="41" y="12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31"/>
                      <a:pt x="4" y="135"/>
                      <a:pt x="10" y="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52"/>
              <p:cNvSpPr>
                <a:spLocks/>
              </p:cNvSpPr>
              <p:nvPr/>
            </p:nvSpPr>
            <p:spPr bwMode="auto">
              <a:xfrm>
                <a:off x="4504751" y="2067972"/>
                <a:ext cx="65544" cy="329952"/>
              </a:xfrm>
              <a:custGeom>
                <a:avLst/>
                <a:gdLst>
                  <a:gd name="T0" fmla="*/ 10 w 41"/>
                  <a:gd name="T1" fmla="*/ 155 h 155"/>
                  <a:gd name="T2" fmla="*/ 31 w 41"/>
                  <a:gd name="T3" fmla="*/ 155 h 155"/>
                  <a:gd name="T4" fmla="*/ 41 w 41"/>
                  <a:gd name="T5" fmla="*/ 145 h 155"/>
                  <a:gd name="T6" fmla="*/ 41 w 41"/>
                  <a:gd name="T7" fmla="*/ 9 h 155"/>
                  <a:gd name="T8" fmla="*/ 31 w 41"/>
                  <a:gd name="T9" fmla="*/ 0 h 155"/>
                  <a:gd name="T10" fmla="*/ 10 w 41"/>
                  <a:gd name="T11" fmla="*/ 0 h 155"/>
                  <a:gd name="T12" fmla="*/ 0 w 41"/>
                  <a:gd name="T13" fmla="*/ 9 h 155"/>
                  <a:gd name="T14" fmla="*/ 0 w 41"/>
                  <a:gd name="T15" fmla="*/ 145 h 155"/>
                  <a:gd name="T16" fmla="*/ 10 w 41"/>
                  <a:gd name="T17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5">
                    <a:moveTo>
                      <a:pt x="10" y="155"/>
                    </a:moveTo>
                    <a:cubicBezTo>
                      <a:pt x="31" y="155"/>
                      <a:pt x="31" y="155"/>
                      <a:pt x="31" y="155"/>
                    </a:cubicBezTo>
                    <a:cubicBezTo>
                      <a:pt x="37" y="155"/>
                      <a:pt x="41" y="151"/>
                      <a:pt x="41" y="14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5"/>
                      <a:pt x="10" y="1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8" name="Freeform 53"/>
              <p:cNvSpPr>
                <a:spLocks/>
              </p:cNvSpPr>
              <p:nvPr/>
            </p:nvSpPr>
            <p:spPr bwMode="auto">
              <a:xfrm>
                <a:off x="4603865" y="2010899"/>
                <a:ext cx="63538" cy="387025"/>
              </a:xfrm>
              <a:custGeom>
                <a:avLst/>
                <a:gdLst>
                  <a:gd name="T0" fmla="*/ 9 w 40"/>
                  <a:gd name="T1" fmla="*/ 182 h 182"/>
                  <a:gd name="T2" fmla="*/ 31 w 40"/>
                  <a:gd name="T3" fmla="*/ 182 h 182"/>
                  <a:gd name="T4" fmla="*/ 40 w 40"/>
                  <a:gd name="T5" fmla="*/ 172 h 182"/>
                  <a:gd name="T6" fmla="*/ 40 w 40"/>
                  <a:gd name="T7" fmla="*/ 9 h 182"/>
                  <a:gd name="T8" fmla="*/ 31 w 40"/>
                  <a:gd name="T9" fmla="*/ 0 h 182"/>
                  <a:gd name="T10" fmla="*/ 9 w 40"/>
                  <a:gd name="T11" fmla="*/ 0 h 182"/>
                  <a:gd name="T12" fmla="*/ 0 w 40"/>
                  <a:gd name="T13" fmla="*/ 9 h 182"/>
                  <a:gd name="T14" fmla="*/ 0 w 40"/>
                  <a:gd name="T15" fmla="*/ 172 h 182"/>
                  <a:gd name="T16" fmla="*/ 9 w 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82">
                    <a:moveTo>
                      <a:pt x="9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0" y="178"/>
                      <a:pt x="40" y="172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8"/>
                      <a:pt x="4" y="182"/>
                      <a:pt x="9" y="1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9" name="Freeform 54"/>
              <p:cNvSpPr>
                <a:spLocks/>
              </p:cNvSpPr>
              <p:nvPr/>
            </p:nvSpPr>
            <p:spPr bwMode="auto">
              <a:xfrm>
                <a:off x="4670319" y="1880620"/>
                <a:ext cx="128413" cy="517304"/>
              </a:xfrm>
              <a:custGeom>
                <a:avLst/>
                <a:gdLst>
                  <a:gd name="T0" fmla="*/ 80 w 80"/>
                  <a:gd name="T1" fmla="*/ 33 h 276"/>
                  <a:gd name="T2" fmla="*/ 40 w 80"/>
                  <a:gd name="T3" fmla="*/ 0 h 276"/>
                  <a:gd name="T4" fmla="*/ 0 w 80"/>
                  <a:gd name="T5" fmla="*/ 33 h 276"/>
                  <a:gd name="T6" fmla="*/ 20 w 80"/>
                  <a:gd name="T7" fmla="*/ 33 h 276"/>
                  <a:gd name="T8" fmla="*/ 20 w 80"/>
                  <a:gd name="T9" fmla="*/ 266 h 276"/>
                  <a:gd name="T10" fmla="*/ 29 w 80"/>
                  <a:gd name="T11" fmla="*/ 276 h 276"/>
                  <a:gd name="T12" fmla="*/ 51 w 80"/>
                  <a:gd name="T13" fmla="*/ 276 h 276"/>
                  <a:gd name="T14" fmla="*/ 60 w 80"/>
                  <a:gd name="T15" fmla="*/ 266 h 276"/>
                  <a:gd name="T16" fmla="*/ 60 w 80"/>
                  <a:gd name="T17" fmla="*/ 33 h 276"/>
                  <a:gd name="T18" fmla="*/ 80 w 80"/>
                  <a:gd name="T19" fmla="*/ 3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276">
                    <a:moveTo>
                      <a:pt x="80" y="33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266"/>
                      <a:pt x="20" y="266"/>
                      <a:pt x="20" y="266"/>
                    </a:cubicBezTo>
                    <a:cubicBezTo>
                      <a:pt x="20" y="272"/>
                      <a:pt x="24" y="276"/>
                      <a:pt x="29" y="276"/>
                    </a:cubicBezTo>
                    <a:cubicBezTo>
                      <a:pt x="51" y="276"/>
                      <a:pt x="51" y="276"/>
                      <a:pt x="51" y="276"/>
                    </a:cubicBezTo>
                    <a:cubicBezTo>
                      <a:pt x="56" y="276"/>
                      <a:pt x="60" y="272"/>
                      <a:pt x="60" y="266"/>
                    </a:cubicBezTo>
                    <a:cubicBezTo>
                      <a:pt x="60" y="33"/>
                      <a:pt x="60" y="33"/>
                      <a:pt x="60" y="33"/>
                    </a:cubicBezTo>
                    <a:lnTo>
                      <a:pt x="80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pic>
        <p:nvPicPr>
          <p:cNvPr id="20482" name="Picture 2" descr="http://image.trucktrend.com/f/features/news/2011/163_news110829_americans_drove_12_billion_fewer_miles_in_2011/34844506+w799+h499+cr1+ar0/highway-traffic-in-europ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9" y="2227291"/>
            <a:ext cx="634076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96" y="506554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25" y="461351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conexoesdeesperanca.com.br/wp-content/uploads/2014/02/smiley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7" b="55804"/>
          <a:stretch/>
        </p:blipFill>
        <p:spPr bwMode="auto">
          <a:xfrm>
            <a:off x="5412585" y="4713378"/>
            <a:ext cx="40804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http://conexoesdeesperanca.com.br/wp-content/uploads/2014/02/smiley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7" b="55804"/>
          <a:stretch/>
        </p:blipFill>
        <p:spPr bwMode="auto">
          <a:xfrm>
            <a:off x="4157806" y="5245547"/>
            <a:ext cx="40804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47065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03" y="361904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41" y="372494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s://mandandobronca.files.wordpress.com/2010/12/smile-triste.jp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90" y="418989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ttp://conexoesdeesperanca.com.br/wp-content/uploads/2014/02/smiley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7" b="55804"/>
          <a:stretch/>
        </p:blipFill>
        <p:spPr bwMode="auto">
          <a:xfrm>
            <a:off x="2503605" y="4039449"/>
            <a:ext cx="32643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4691</TotalTime>
  <Words>2263</Words>
  <Application>Microsoft Office PowerPoint</Application>
  <PresentationFormat>Widescreen</PresentationFormat>
  <Paragraphs>548</Paragraphs>
  <Slides>46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Aharoni</vt:lpstr>
      <vt:lpstr>Arial</vt:lpstr>
      <vt:lpstr>Bradley Hand ITC</vt:lpstr>
      <vt:lpstr>Brush Script MT</vt:lpstr>
      <vt:lpstr>Calibri</vt:lpstr>
      <vt:lpstr>Cambria Math</vt:lpstr>
      <vt:lpstr>Candara</vt:lpstr>
      <vt:lpstr>Century Gothic</vt:lpstr>
      <vt:lpstr>Corbel</vt:lpstr>
      <vt:lpstr>Franklin Gothic Book</vt:lpstr>
      <vt:lpstr>Georgia</vt:lpstr>
      <vt:lpstr>Rockwell</vt:lpstr>
      <vt:lpstr>Symbol</vt:lpstr>
      <vt:lpstr>Tw Cen MT</vt:lpstr>
      <vt:lpstr>Wingdings</vt:lpstr>
      <vt:lpstr>Tema do Office</vt:lpstr>
      <vt:lpstr>Equação</vt:lpstr>
      <vt:lpstr>Prof. ANDRÉ LUIZ CUNHA</vt:lpstr>
      <vt:lpstr>Planejamento de Experimento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Probabilidade</vt:lpstr>
      <vt:lpstr>Probabilidade</vt:lpstr>
      <vt:lpstr>PowerPoint Presentation</vt:lpstr>
      <vt:lpstr>PowerPoint Presentation</vt:lpstr>
      <vt:lpstr>PowerPoint Presentation</vt:lpstr>
      <vt:lpstr>PowerPoint Presentation</vt:lpstr>
      <vt:lpstr>Exemplo: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Exemplo:</vt:lpstr>
      <vt:lpstr>Exemplo: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para apresentação de resultados e novas metas</dc:title>
  <dc:creator>André Cunha</dc:creator>
  <cp:lastModifiedBy>André Luiz Cunha</cp:lastModifiedBy>
  <cp:revision>297</cp:revision>
  <dcterms:created xsi:type="dcterms:W3CDTF">2014-09-26T19:19:18Z</dcterms:created>
  <dcterms:modified xsi:type="dcterms:W3CDTF">2025-03-21T00:43:21Z</dcterms:modified>
</cp:coreProperties>
</file>